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91" r:id="rId3"/>
    <p:sldId id="322" r:id="rId4"/>
    <p:sldId id="323" r:id="rId5"/>
    <p:sldId id="331" r:id="rId6"/>
    <p:sldId id="332" r:id="rId7"/>
    <p:sldId id="324" r:id="rId8"/>
    <p:sldId id="325" r:id="rId9"/>
    <p:sldId id="326" r:id="rId10"/>
    <p:sldId id="327" r:id="rId11"/>
    <p:sldId id="328" r:id="rId12"/>
    <p:sldId id="329" r:id="rId13"/>
    <p:sldId id="330" r:id="rId14"/>
    <p:sldId id="334" r:id="rId15"/>
    <p:sldId id="335" r:id="rId16"/>
    <p:sldId id="337" r:id="rId17"/>
    <p:sldId id="338" r:id="rId18"/>
    <p:sldId id="339" r:id="rId19"/>
    <p:sldId id="342" r:id="rId20"/>
    <p:sldId id="340" r:id="rId21"/>
    <p:sldId id="341" r:id="rId22"/>
    <p:sldId id="336" r:id="rId23"/>
    <p:sldId id="344" r:id="rId24"/>
    <p:sldId id="345" r:id="rId25"/>
    <p:sldId id="349" r:id="rId26"/>
    <p:sldId id="350" r:id="rId27"/>
    <p:sldId id="351" r:id="rId28"/>
    <p:sldId id="352" r:id="rId29"/>
    <p:sldId id="353" r:id="rId30"/>
    <p:sldId id="354" r:id="rId31"/>
    <p:sldId id="32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6" autoAdjust="0"/>
    <p:restoredTop sz="94660"/>
  </p:normalViewPr>
  <p:slideViewPr>
    <p:cSldViewPr snapToGrid="0">
      <p:cViewPr varScale="1">
        <p:scale>
          <a:sx n="73" d="100"/>
          <a:sy n="73" d="100"/>
        </p:scale>
        <p:origin x="85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12/13/2022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42102" y="239203"/>
            <a:ext cx="6997237" cy="646331"/>
          </a:xfrm>
          <a:prstGeom prst="rect">
            <a:avLst/>
          </a:prstGeom>
        </p:spPr>
        <p:txBody>
          <a:bodyPr wrap="none">
            <a:spAutoFit/>
          </a:bodyPr>
          <a:lstStyle/>
          <a:p>
            <a:pPr algn="ctr"/>
            <a:r>
              <a:rPr lang="en-US" sz="3600" b="1" dirty="0" smtClean="0"/>
              <a:t>Fundamentals of Nursing(1</a:t>
            </a:r>
            <a:r>
              <a:rPr lang="en-US" sz="3600" b="1" baseline="30000" dirty="0" smtClean="0"/>
              <a:t>st</a:t>
            </a:r>
            <a:r>
              <a:rPr lang="en-US" sz="3600" b="1" dirty="0" smtClean="0"/>
              <a:t> Stage)</a:t>
            </a:r>
            <a:endParaRPr lang="en-US" sz="3600" b="1" dirty="0"/>
          </a:p>
        </p:txBody>
      </p:sp>
      <p:sp>
        <p:nvSpPr>
          <p:cNvPr id="3" name="Rectangle 2"/>
          <p:cNvSpPr/>
          <p:nvPr/>
        </p:nvSpPr>
        <p:spPr>
          <a:xfrm>
            <a:off x="5833309" y="381592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Ahmed </a:t>
            </a:r>
            <a:r>
              <a:rPr lang="en-US" b="1" dirty="0">
                <a:cs typeface="+mj-cs"/>
              </a:rPr>
              <a:t>T</a:t>
            </a:r>
            <a:r>
              <a:rPr lang="en-US" b="1" dirty="0" smtClean="0">
                <a:cs typeface="+mj-cs"/>
              </a:rPr>
              <a:t>hamer </a:t>
            </a:r>
            <a:r>
              <a:rPr lang="en-US" b="1" dirty="0">
                <a:cs typeface="+mj-cs"/>
              </a:rPr>
              <a:t>S</a:t>
            </a:r>
            <a:r>
              <a:rPr lang="en-US" b="1" dirty="0" smtClean="0">
                <a:cs typeface="+mj-cs"/>
              </a:rPr>
              <a:t>aud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4664DB9F-59BB-47A5-8080-662EED16E9E1}"/>
              </a:ext>
            </a:extLst>
          </p:cNvPr>
          <p:cNvSpPr/>
          <p:nvPr/>
        </p:nvSpPr>
        <p:spPr>
          <a:xfrm>
            <a:off x="4343400" y="1503579"/>
            <a:ext cx="7433653" cy="1003031"/>
          </a:xfrm>
          <a:prstGeom prst="rect">
            <a:avLst/>
          </a:prstGeom>
        </p:spPr>
        <p:txBody>
          <a:bodyPr wrap="square">
            <a:spAutoFit/>
          </a:bodyPr>
          <a:lstStyle/>
          <a:p>
            <a:pPr algn="ctr">
              <a:lnSpc>
                <a:spcPct val="150000"/>
              </a:lnSpc>
            </a:pPr>
            <a:r>
              <a:rPr lang="en-US" sz="4400" b="1" dirty="0" smtClean="0">
                <a:solidFill>
                  <a:srgbClr val="FF0000"/>
                </a:solidFill>
              </a:rPr>
              <a:t>Lecture 4: (Theory)</a:t>
            </a:r>
          </a:p>
        </p:txBody>
      </p:sp>
      <p:grpSp>
        <p:nvGrpSpPr>
          <p:cNvPr id="17" name="Group 16">
            <a:extLst>
              <a:ext uri="{FF2B5EF4-FFF2-40B4-BE49-F238E27FC236}">
                <a16:creationId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a16="http://schemas.microsoft.com/office/drawing/2014/main" id="{8619569C-F51C-4D5F-9554-C9384EBEA533}"/>
              </a:ext>
            </a:extLst>
          </p:cNvPr>
          <p:cNvSpPr/>
          <p:nvPr/>
        </p:nvSpPr>
        <p:spPr>
          <a:xfrm>
            <a:off x="495517" y="1844516"/>
            <a:ext cx="3847883"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
        <p:nvSpPr>
          <p:cNvPr id="8" name="AutoShape 2" descr="Comply with infection prevention and control policies and procedures  (non-accredited) – ABC Training and Consulting"/>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AutoShape 4" descr="Comply with infection prevention and control policies and procedures  (non-accredited) – ABC Training and Consulting"/>
          <p:cNvSpPr>
            <a:spLocks noChangeAspect="1" noChangeArrowheads="1"/>
          </p:cNvSpPr>
          <p:nvPr/>
        </p:nvSpPr>
        <p:spPr bwMode="auto">
          <a:xfrm>
            <a:off x="12123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AutoShape 6" descr="Comply with infection prevention and control policies and procedures  (non-accredited) – ABC Training and Consulting"/>
          <p:cNvSpPr>
            <a:spLocks noChangeAspect="1" noChangeArrowheads="1"/>
          </p:cNvSpPr>
          <p:nvPr/>
        </p:nvSpPr>
        <p:spPr bwMode="auto">
          <a:xfrm>
            <a:off x="12276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AutoShape 8" descr="Comply with infection prevention and control policies and procedures  (non-accredited) – ABC Training and Consulting"/>
          <p:cNvSpPr>
            <a:spLocks noChangeAspect="1" noChangeArrowheads="1"/>
          </p:cNvSpPr>
          <p:nvPr/>
        </p:nvSpPr>
        <p:spPr bwMode="auto">
          <a:xfrm>
            <a:off x="12428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نتيجة بحث الصور عن Vital signs"/>
          <p:cNvSpPr>
            <a:spLocks noChangeAspect="1" noChangeArrowheads="1"/>
          </p:cNvSpPr>
          <p:nvPr/>
        </p:nvSpPr>
        <p:spPr bwMode="auto">
          <a:xfrm>
            <a:off x="12580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3" name="صورة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6" y="1665021"/>
            <a:ext cx="3847883" cy="4188578"/>
          </a:xfrm>
          <a:prstGeom prst="rect">
            <a:avLst/>
          </a:prstGeom>
        </p:spPr>
      </p:pic>
      <p:sp>
        <p:nvSpPr>
          <p:cNvPr id="12" name="Rectangle 11"/>
          <p:cNvSpPr/>
          <p:nvPr/>
        </p:nvSpPr>
        <p:spPr>
          <a:xfrm>
            <a:off x="4963685" y="2666346"/>
            <a:ext cx="6010556" cy="754694"/>
          </a:xfrm>
          <a:prstGeom prst="rect">
            <a:avLst/>
          </a:prstGeom>
        </p:spPr>
        <p:txBody>
          <a:bodyPr wrap="none">
            <a:spAutoFit/>
          </a:bodyPr>
          <a:lstStyle/>
          <a:p>
            <a:pPr algn="ctr">
              <a:lnSpc>
                <a:spcPct val="150000"/>
              </a:lnSpc>
            </a:pPr>
            <a:r>
              <a:rPr lang="en-US" sz="3200" b="1" dirty="0"/>
              <a:t>Temperature and Respiratory Rate</a:t>
            </a:r>
          </a:p>
        </p:txBody>
      </p:sp>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483979" y="804455"/>
            <a:ext cx="8817414" cy="610424"/>
          </a:xfrm>
          <a:prstGeom prst="rect">
            <a:avLst/>
          </a:prstGeom>
        </p:spPr>
        <p:txBody>
          <a:bodyPr wrap="none">
            <a:spAutoFit/>
          </a:bodyPr>
          <a:lstStyle/>
          <a:p>
            <a:pPr indent="457200">
              <a:lnSpc>
                <a:spcPct val="115000"/>
              </a:lnSpc>
              <a:spcAft>
                <a:spcPts val="1000"/>
              </a:spcAft>
            </a:pPr>
            <a:r>
              <a:rPr lang="en-US" sz="3200" b="1" u="sng" dirty="0" smtClean="0">
                <a:solidFill>
                  <a:srgbClr val="FF0000"/>
                </a:solidFill>
                <a:latin typeface="Cambria" pitchFamily="18" charset="0"/>
                <a:ea typeface="Calibri"/>
                <a:cs typeface="Arial"/>
              </a:rPr>
              <a:t>Evaporation</a:t>
            </a:r>
            <a:r>
              <a:rPr lang="en-US" sz="3200" dirty="0" smtClean="0">
                <a:latin typeface="Cambria" pitchFamily="18" charset="0"/>
                <a:ea typeface="Calibri"/>
                <a:cs typeface="Arial"/>
              </a:rPr>
              <a:t>: </a:t>
            </a:r>
            <a:r>
              <a:rPr lang="en-US" sz="3200" dirty="0">
                <a:latin typeface="Cambria" pitchFamily="18" charset="0"/>
                <a:ea typeface="Calibri"/>
                <a:cs typeface="Arial"/>
              </a:rPr>
              <a:t>the conversion of liquid to vapor</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859" y="2628899"/>
            <a:ext cx="6185647" cy="3190010"/>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687111" y="352722"/>
            <a:ext cx="6947479" cy="610424"/>
          </a:xfrm>
          <a:prstGeom prst="rect">
            <a:avLst/>
          </a:prstGeom>
        </p:spPr>
        <p:txBody>
          <a:bodyPr wrap="none">
            <a:spAutoFit/>
          </a:bodyPr>
          <a:lstStyle/>
          <a:p>
            <a:pPr>
              <a:lnSpc>
                <a:spcPct val="115000"/>
              </a:lnSpc>
              <a:spcAft>
                <a:spcPts val="1000"/>
              </a:spcAft>
            </a:pPr>
            <a:r>
              <a:rPr lang="en-US" sz="3200" b="1" u="sng" dirty="0">
                <a:solidFill>
                  <a:srgbClr val="FF0000"/>
                </a:solidFill>
                <a:latin typeface="Cambria" pitchFamily="18" charset="0"/>
                <a:ea typeface="Calibri"/>
                <a:cs typeface="Arial"/>
              </a:rPr>
              <a:t>Factors Affecting Body Temperature</a:t>
            </a:r>
          </a:p>
        </p:txBody>
      </p:sp>
      <p:sp>
        <p:nvSpPr>
          <p:cNvPr id="5" name="مستطيل 4"/>
          <p:cNvSpPr/>
          <p:nvPr/>
        </p:nvSpPr>
        <p:spPr>
          <a:xfrm>
            <a:off x="1179062" y="1223401"/>
            <a:ext cx="10381130" cy="3193695"/>
          </a:xfrm>
          <a:prstGeom prst="rect">
            <a:avLst/>
          </a:prstGeom>
        </p:spPr>
        <p:txBody>
          <a:bodyPr wrap="square">
            <a:spAutoFit/>
          </a:bodyPr>
          <a:lstStyle/>
          <a:p>
            <a:pPr>
              <a:lnSpc>
                <a:spcPct val="115000"/>
              </a:lnSpc>
              <a:spcAft>
                <a:spcPts val="1000"/>
              </a:spcAft>
            </a:pPr>
            <a:r>
              <a:rPr lang="en-US" sz="2800" b="1" u="sng" dirty="0" smtClean="0">
                <a:solidFill>
                  <a:srgbClr val="002060"/>
                </a:solidFill>
                <a:latin typeface="Cambria" pitchFamily="18" charset="0"/>
                <a:ea typeface="Calibri"/>
                <a:cs typeface="Arial"/>
              </a:rPr>
              <a:t>1- Circadian </a:t>
            </a:r>
            <a:r>
              <a:rPr lang="en-US" sz="2800" b="1" u="sng" dirty="0">
                <a:solidFill>
                  <a:srgbClr val="002060"/>
                </a:solidFill>
                <a:latin typeface="Cambria" pitchFamily="18" charset="0"/>
                <a:ea typeface="Calibri"/>
                <a:cs typeface="Arial"/>
              </a:rPr>
              <a:t>Rhythms </a:t>
            </a:r>
          </a:p>
          <a:p>
            <a:pPr>
              <a:lnSpc>
                <a:spcPct val="115000"/>
              </a:lnSpc>
              <a:spcAft>
                <a:spcPts val="1000"/>
              </a:spcAft>
            </a:pPr>
            <a:r>
              <a:rPr lang="en-US" sz="2800" dirty="0" smtClean="0">
                <a:latin typeface="Cambria" pitchFamily="18" charset="0"/>
                <a:ea typeface="Calibri"/>
                <a:cs typeface="Arial"/>
              </a:rPr>
              <a:t>Circadian </a:t>
            </a:r>
            <a:r>
              <a:rPr lang="en-US" sz="2800" dirty="0">
                <a:latin typeface="Cambria" pitchFamily="18" charset="0"/>
                <a:ea typeface="Calibri"/>
                <a:cs typeface="Arial"/>
              </a:rPr>
              <a:t>(meaning nearly every 24 hours) rhythm. For instance, body temperature is usually about 0.6°C </a:t>
            </a:r>
            <a:r>
              <a:rPr lang="en-US" sz="2800" dirty="0" smtClean="0">
                <a:latin typeface="Cambria" pitchFamily="18" charset="0"/>
                <a:ea typeface="Calibri"/>
                <a:cs typeface="Arial"/>
              </a:rPr>
              <a:t>lower </a:t>
            </a:r>
            <a:r>
              <a:rPr lang="en-US" sz="2800" dirty="0">
                <a:latin typeface="Cambria" pitchFamily="18" charset="0"/>
                <a:ea typeface="Calibri"/>
                <a:cs typeface="Arial"/>
              </a:rPr>
              <a:t>in the early morning than in the late afternoon and early evening. </a:t>
            </a:r>
            <a:r>
              <a:rPr lang="en-US" sz="2800" b="1" dirty="0">
                <a:solidFill>
                  <a:srgbClr val="002060"/>
                </a:solidFill>
                <a:latin typeface="Cambria" pitchFamily="18" charset="0"/>
                <a:ea typeface="Calibri"/>
                <a:cs typeface="Arial"/>
              </a:rPr>
              <a:t>The peak elevation of a person’s temperature occurs in late afternoon and early evening, between 4 and 8 pm.</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84094" y="727341"/>
            <a:ext cx="10402742" cy="4879284"/>
          </a:xfrm>
          <a:prstGeom prst="rect">
            <a:avLst/>
          </a:prstGeom>
        </p:spPr>
        <p:txBody>
          <a:bodyPr wrap="square">
            <a:spAutoFit/>
          </a:bodyPr>
          <a:lstStyle/>
          <a:p>
            <a:pPr>
              <a:lnSpc>
                <a:spcPct val="115000"/>
              </a:lnSpc>
              <a:spcAft>
                <a:spcPts val="1000"/>
              </a:spcAft>
            </a:pPr>
            <a:r>
              <a:rPr lang="en-US" sz="3200" b="1" u="sng" dirty="0" smtClean="0">
                <a:solidFill>
                  <a:srgbClr val="002060"/>
                </a:solidFill>
                <a:latin typeface="Cambria" pitchFamily="18" charset="0"/>
                <a:ea typeface="Calibri"/>
                <a:cs typeface="Arial"/>
              </a:rPr>
              <a:t> 2- Age </a:t>
            </a:r>
            <a:r>
              <a:rPr lang="en-US" sz="3200" b="1" u="sng" dirty="0">
                <a:solidFill>
                  <a:srgbClr val="002060"/>
                </a:solidFill>
                <a:latin typeface="Cambria" pitchFamily="18" charset="0"/>
                <a:ea typeface="Calibri"/>
                <a:cs typeface="Arial"/>
              </a:rPr>
              <a:t>and Gender</a:t>
            </a:r>
          </a:p>
          <a:p>
            <a:pPr marL="342900" indent="-342900">
              <a:lnSpc>
                <a:spcPct val="115000"/>
              </a:lnSpc>
              <a:spcAft>
                <a:spcPts val="1000"/>
              </a:spcAft>
              <a:buFont typeface="Wingdings" panose="05000000000000000000" pitchFamily="2" charset="2"/>
              <a:buChar char="Ø"/>
            </a:pPr>
            <a:r>
              <a:rPr lang="en-US" sz="2400" dirty="0">
                <a:latin typeface="Cambria" pitchFamily="18" charset="0"/>
                <a:ea typeface="Calibri"/>
                <a:cs typeface="Arial"/>
              </a:rPr>
              <a:t> </a:t>
            </a:r>
            <a:r>
              <a:rPr lang="en-US" sz="2800" dirty="0">
                <a:latin typeface="Cambria" pitchFamily="18" charset="0"/>
                <a:ea typeface="Calibri"/>
                <a:cs typeface="Arial"/>
              </a:rPr>
              <a:t>Older adults lose some thermoregulatory control with aging; body temperatures in older adults may be lower than the average adult temperature. Both the very old and the very young are more sensitive to changes in environmental temperature</a:t>
            </a:r>
            <a:r>
              <a:rPr lang="en-US" sz="2800" dirty="0" smtClean="0">
                <a:latin typeface="Cambria" pitchFamily="18" charset="0"/>
                <a:ea typeface="Calibri"/>
                <a:cs typeface="Arial"/>
              </a:rPr>
              <a:t>..</a:t>
            </a:r>
          </a:p>
          <a:p>
            <a:pPr marL="342900" indent="-342900">
              <a:lnSpc>
                <a:spcPct val="115000"/>
              </a:lnSpc>
              <a:spcAft>
                <a:spcPts val="1000"/>
              </a:spcAft>
              <a:buFont typeface="Wingdings" panose="05000000000000000000" pitchFamily="2" charset="2"/>
              <a:buChar char="Ø"/>
            </a:pPr>
            <a:r>
              <a:rPr lang="en-US" sz="2800" dirty="0" smtClean="0">
                <a:latin typeface="Cambria" pitchFamily="18" charset="0"/>
                <a:ea typeface="Calibri"/>
                <a:cs typeface="Arial"/>
              </a:rPr>
              <a:t> </a:t>
            </a:r>
            <a:r>
              <a:rPr lang="en-US" sz="2800" dirty="0">
                <a:latin typeface="Cambria" pitchFamily="18" charset="0"/>
                <a:ea typeface="Calibri"/>
                <a:cs typeface="Arial"/>
              </a:rPr>
              <a:t>Women tend to experience more fluctuations in body temperature than do men, probably the result of changes in hormones. The increase in progesterone secretion at ovulation increases body temperature as much as 0.3° to 0.6°C.</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77388" y="581471"/>
            <a:ext cx="10354236" cy="2437590"/>
          </a:xfrm>
          <a:prstGeom prst="rect">
            <a:avLst/>
          </a:prstGeom>
        </p:spPr>
        <p:txBody>
          <a:bodyPr wrap="square">
            <a:spAutoFit/>
          </a:bodyPr>
          <a:lstStyle/>
          <a:p>
            <a:pPr indent="457200">
              <a:lnSpc>
                <a:spcPct val="115000"/>
              </a:lnSpc>
              <a:spcAft>
                <a:spcPts val="1000"/>
              </a:spcAft>
            </a:pPr>
            <a:r>
              <a:rPr lang="en-US" sz="3200" b="1" u="sng" dirty="0" smtClean="0">
                <a:solidFill>
                  <a:srgbClr val="002060"/>
                </a:solidFill>
                <a:latin typeface="Cambria" pitchFamily="18" charset="0"/>
                <a:ea typeface="Calibri"/>
                <a:cs typeface="Arial"/>
              </a:rPr>
              <a:t>3- Physical Activity </a:t>
            </a:r>
          </a:p>
          <a:p>
            <a:pPr indent="457200">
              <a:lnSpc>
                <a:spcPct val="115000"/>
              </a:lnSpc>
              <a:spcAft>
                <a:spcPts val="1000"/>
              </a:spcAft>
            </a:pPr>
            <a:r>
              <a:rPr lang="en-US" sz="3200" dirty="0" smtClean="0">
                <a:latin typeface="Cambria" pitchFamily="18" charset="0"/>
                <a:ea typeface="Calibri"/>
                <a:cs typeface="Arial"/>
              </a:rPr>
              <a:t>Physical </a:t>
            </a:r>
            <a:r>
              <a:rPr lang="en-US" sz="3200" dirty="0">
                <a:latin typeface="Cambria" pitchFamily="18" charset="0"/>
                <a:ea typeface="Calibri"/>
                <a:cs typeface="Arial"/>
              </a:rPr>
              <a:t>exertion increases body temperature. Increased metabolism resulting from muscle activity results in the production of heat. </a:t>
            </a:r>
            <a:r>
              <a:rPr lang="en-US" sz="3200" dirty="0" smtClean="0">
                <a:latin typeface="Cambria" pitchFamily="18" charset="0"/>
                <a:ea typeface="Calibri"/>
                <a:cs typeface="Arial"/>
              </a:rPr>
              <a:t> </a:t>
            </a:r>
            <a:endParaRPr lang="en-US" sz="3200" dirty="0">
              <a:latin typeface="Cambria" pitchFamily="18" charset="0"/>
              <a:ea typeface="Calibri"/>
              <a:cs typeface="Arial"/>
            </a:endParaRPr>
          </a:p>
        </p:txBody>
      </p:sp>
      <p:sp>
        <p:nvSpPr>
          <p:cNvPr id="5" name="مستطيل 4"/>
          <p:cNvSpPr/>
          <p:nvPr/>
        </p:nvSpPr>
        <p:spPr>
          <a:xfrm>
            <a:off x="642968" y="3085642"/>
            <a:ext cx="10838329" cy="2437590"/>
          </a:xfrm>
          <a:prstGeom prst="rect">
            <a:avLst/>
          </a:prstGeom>
        </p:spPr>
        <p:txBody>
          <a:bodyPr wrap="square">
            <a:spAutoFit/>
          </a:bodyPr>
          <a:lstStyle/>
          <a:p>
            <a:pPr indent="457200">
              <a:lnSpc>
                <a:spcPct val="115000"/>
              </a:lnSpc>
              <a:spcAft>
                <a:spcPts val="1000"/>
              </a:spcAft>
            </a:pPr>
            <a:r>
              <a:rPr lang="en-US" sz="3200" b="1" u="sng" dirty="0" smtClean="0">
                <a:solidFill>
                  <a:srgbClr val="002060"/>
                </a:solidFill>
                <a:latin typeface="Cambria" pitchFamily="18" charset="0"/>
                <a:ea typeface="Calibri"/>
                <a:cs typeface="Arial"/>
              </a:rPr>
              <a:t>4- State </a:t>
            </a:r>
            <a:r>
              <a:rPr lang="en-US" sz="3200" b="1" u="sng" dirty="0">
                <a:solidFill>
                  <a:srgbClr val="002060"/>
                </a:solidFill>
                <a:latin typeface="Cambria" pitchFamily="18" charset="0"/>
                <a:ea typeface="Calibri"/>
                <a:cs typeface="Arial"/>
              </a:rPr>
              <a:t>of </a:t>
            </a:r>
            <a:r>
              <a:rPr lang="en-US" sz="3200" b="1" u="sng" dirty="0" smtClean="0">
                <a:solidFill>
                  <a:srgbClr val="002060"/>
                </a:solidFill>
                <a:latin typeface="Cambria" pitchFamily="18" charset="0"/>
                <a:ea typeface="Calibri"/>
                <a:cs typeface="Arial"/>
              </a:rPr>
              <a:t>Health</a:t>
            </a:r>
          </a:p>
          <a:p>
            <a:pPr indent="457200">
              <a:lnSpc>
                <a:spcPct val="115000"/>
              </a:lnSpc>
              <a:spcAft>
                <a:spcPts val="1000"/>
              </a:spcAft>
            </a:pPr>
            <a:r>
              <a:rPr lang="en-US" sz="3200" dirty="0" smtClean="0">
                <a:latin typeface="Cambria" pitchFamily="18" charset="0"/>
                <a:ea typeface="Calibri"/>
                <a:cs typeface="Arial"/>
              </a:rPr>
              <a:t>The </a:t>
            </a:r>
            <a:r>
              <a:rPr lang="en-US" sz="3200" dirty="0">
                <a:latin typeface="Cambria" pitchFamily="18" charset="0"/>
                <a:ea typeface="Calibri"/>
                <a:cs typeface="Arial"/>
              </a:rPr>
              <a:t>presence of certain disease conditions and other health problems may result in alterations in body temperature. </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44674" y="707985"/>
            <a:ext cx="10434917" cy="3723776"/>
          </a:xfrm>
          <a:prstGeom prst="rect">
            <a:avLst/>
          </a:prstGeom>
        </p:spPr>
        <p:txBody>
          <a:bodyPr wrap="square">
            <a:spAutoFit/>
          </a:bodyPr>
          <a:lstStyle/>
          <a:p>
            <a:pPr indent="457200">
              <a:lnSpc>
                <a:spcPct val="115000"/>
              </a:lnSpc>
              <a:spcAft>
                <a:spcPts val="1000"/>
              </a:spcAft>
            </a:pPr>
            <a:r>
              <a:rPr lang="en-US" sz="3200" b="1" u="sng" dirty="0" smtClean="0">
                <a:solidFill>
                  <a:srgbClr val="002060"/>
                </a:solidFill>
                <a:latin typeface="Cambria" pitchFamily="18" charset="0"/>
                <a:ea typeface="Calibri"/>
                <a:cs typeface="Arial"/>
              </a:rPr>
              <a:t>5- Environmental </a:t>
            </a:r>
            <a:r>
              <a:rPr lang="en-US" sz="3200" b="1" u="sng" dirty="0">
                <a:solidFill>
                  <a:srgbClr val="002060"/>
                </a:solidFill>
                <a:latin typeface="Cambria" pitchFamily="18" charset="0"/>
                <a:ea typeface="Calibri"/>
                <a:cs typeface="Arial"/>
              </a:rPr>
              <a:t>Temperature</a:t>
            </a:r>
          </a:p>
          <a:p>
            <a:pPr indent="457200">
              <a:lnSpc>
                <a:spcPct val="115000"/>
              </a:lnSpc>
              <a:spcAft>
                <a:spcPts val="1000"/>
              </a:spcAft>
            </a:pPr>
            <a:r>
              <a:rPr lang="en-US" sz="2400" dirty="0">
                <a:latin typeface="Cambria" pitchFamily="18" charset="0"/>
                <a:ea typeface="Calibri"/>
                <a:cs typeface="Arial"/>
              </a:rPr>
              <a:t> Most of us respond to changes in environmental temperature by wearing clothing that either allows increased heat loss when it is hot or retains heat when it is cold. When one is exposed to extreme cold without adequate protective clothing, heat loss may be increased to the point of hypothermia (low body temperature). Similarly, if one is exposed to extremes of heat for long periods of time, hyperthermia (high body temperature) may result. Both hypothermia and hyperthermia may cause serious illness or death.</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541757" y="922453"/>
            <a:ext cx="4277710" cy="4558862"/>
          </a:xfrm>
          <a:prstGeom prst="rect">
            <a:avLst/>
          </a:prstGeom>
        </p:spPr>
      </p:pic>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504138" y="434972"/>
            <a:ext cx="8030263" cy="5533823"/>
          </a:xfrm>
          <a:prstGeom prst="rect">
            <a:avLst/>
          </a:prstGeom>
        </p:spPr>
        <p:txBody>
          <a:bodyPr wrap="square">
            <a:spAutoFit/>
          </a:bodyPr>
          <a:lstStyle/>
          <a:p>
            <a:pPr>
              <a:lnSpc>
                <a:spcPct val="115000"/>
              </a:lnSpc>
              <a:spcAft>
                <a:spcPts val="1000"/>
              </a:spcAft>
            </a:pPr>
            <a:r>
              <a:rPr lang="en-US" sz="3200" b="1" dirty="0">
                <a:solidFill>
                  <a:srgbClr val="FF0000"/>
                </a:solidFill>
                <a:latin typeface="Cambria" pitchFamily="18" charset="0"/>
                <a:ea typeface="Calibri"/>
                <a:cs typeface="Arial"/>
              </a:rPr>
              <a:t>Normal body temperature ranges from </a:t>
            </a:r>
            <a:r>
              <a:rPr lang="en-US" sz="3200" b="1" dirty="0" smtClean="0">
                <a:solidFill>
                  <a:srgbClr val="FF0000"/>
                </a:solidFill>
                <a:latin typeface="Cambria" pitchFamily="18" charset="0"/>
                <a:ea typeface="Calibri"/>
                <a:cs typeface="Arial"/>
              </a:rPr>
              <a:t>(36 </a:t>
            </a:r>
            <a:r>
              <a:rPr lang="en-US" sz="3200" b="1" dirty="0">
                <a:solidFill>
                  <a:srgbClr val="FF0000"/>
                </a:solidFill>
                <a:latin typeface="Cambria" pitchFamily="18" charset="0"/>
                <a:ea typeface="Calibri"/>
                <a:cs typeface="Arial"/>
              </a:rPr>
              <a:t>°C to </a:t>
            </a:r>
            <a:r>
              <a:rPr lang="en-US" sz="3200" b="1" dirty="0" smtClean="0">
                <a:solidFill>
                  <a:srgbClr val="FF0000"/>
                </a:solidFill>
                <a:latin typeface="Cambria" pitchFamily="18" charset="0"/>
                <a:ea typeface="Calibri"/>
                <a:cs typeface="Arial"/>
              </a:rPr>
              <a:t>38°C) depending </a:t>
            </a:r>
            <a:r>
              <a:rPr lang="en-US" sz="3200" b="1" dirty="0">
                <a:solidFill>
                  <a:srgbClr val="FF0000"/>
                </a:solidFill>
                <a:latin typeface="Cambria" pitchFamily="18" charset="0"/>
                <a:ea typeface="Calibri"/>
                <a:cs typeface="Arial"/>
              </a:rPr>
              <a:t>on the route used for </a:t>
            </a:r>
            <a:r>
              <a:rPr lang="en-US" sz="3200" b="1" dirty="0" smtClean="0">
                <a:solidFill>
                  <a:srgbClr val="FF0000"/>
                </a:solidFill>
                <a:latin typeface="Cambria" pitchFamily="18" charset="0"/>
                <a:ea typeface="Calibri"/>
                <a:cs typeface="Arial"/>
              </a:rPr>
              <a:t>measurement</a:t>
            </a:r>
          </a:p>
          <a:p>
            <a:pPr>
              <a:lnSpc>
                <a:spcPct val="115000"/>
              </a:lnSpc>
              <a:spcAft>
                <a:spcPts val="1000"/>
              </a:spcAft>
            </a:pPr>
            <a:endParaRPr lang="en-US" sz="2400" b="1" dirty="0">
              <a:latin typeface="Cambria" pitchFamily="18" charset="0"/>
              <a:ea typeface="Calibri"/>
              <a:cs typeface="Arial"/>
            </a:endParaRPr>
          </a:p>
          <a:p>
            <a:pPr>
              <a:lnSpc>
                <a:spcPct val="115000"/>
              </a:lnSpc>
              <a:spcAft>
                <a:spcPts val="1000"/>
              </a:spcAft>
            </a:pPr>
            <a:r>
              <a:rPr lang="en-US" sz="2400" b="1" dirty="0" smtClean="0">
                <a:latin typeface="Cambria" pitchFamily="18" charset="0"/>
                <a:ea typeface="Calibri"/>
                <a:cs typeface="Arial"/>
              </a:rPr>
              <a:t>Example:</a:t>
            </a:r>
          </a:p>
          <a:p>
            <a:pPr>
              <a:lnSpc>
                <a:spcPct val="115000"/>
              </a:lnSpc>
              <a:spcAft>
                <a:spcPts val="1000"/>
              </a:spcAft>
            </a:pPr>
            <a:r>
              <a:rPr lang="en-US" sz="2400" b="1" dirty="0" smtClean="0">
                <a:latin typeface="Cambria" pitchFamily="18" charset="0"/>
                <a:ea typeface="Calibri"/>
                <a:cs typeface="Arial"/>
              </a:rPr>
              <a:t>Oral temperature </a:t>
            </a:r>
            <a:r>
              <a:rPr lang="en-US" sz="2400" b="1" dirty="0">
                <a:latin typeface="Cambria" pitchFamily="18" charset="0"/>
                <a:ea typeface="Calibri"/>
                <a:cs typeface="Arial"/>
              </a:rPr>
              <a:t>36.5 °C </a:t>
            </a:r>
            <a:endParaRPr lang="en-US" sz="2400" b="1" dirty="0" smtClean="0">
              <a:latin typeface="Cambria" pitchFamily="18" charset="0"/>
              <a:ea typeface="Calibri"/>
              <a:cs typeface="Arial"/>
            </a:endParaRPr>
          </a:p>
          <a:p>
            <a:pPr>
              <a:lnSpc>
                <a:spcPct val="115000"/>
              </a:lnSpc>
              <a:spcAft>
                <a:spcPts val="1000"/>
              </a:spcAft>
            </a:pPr>
            <a:r>
              <a:rPr lang="en-US" sz="2400" b="1" dirty="0">
                <a:latin typeface="Cambria" pitchFamily="18" charset="0"/>
                <a:ea typeface="Calibri"/>
                <a:cs typeface="Arial"/>
              </a:rPr>
              <a:t>Axillary temperature </a:t>
            </a:r>
            <a:r>
              <a:rPr lang="en-US" sz="2400" b="1" dirty="0" smtClean="0">
                <a:latin typeface="Cambria" pitchFamily="18" charset="0"/>
                <a:ea typeface="Calibri"/>
                <a:cs typeface="Arial"/>
              </a:rPr>
              <a:t>and Tympanic </a:t>
            </a:r>
            <a:r>
              <a:rPr lang="en-US" sz="2400" b="1" dirty="0">
                <a:latin typeface="Cambria" pitchFamily="18" charset="0"/>
                <a:ea typeface="Calibri"/>
                <a:cs typeface="Arial"/>
              </a:rPr>
              <a:t>membrane temperature </a:t>
            </a:r>
            <a:r>
              <a:rPr lang="en-US" sz="2400" b="1" dirty="0" smtClean="0">
                <a:latin typeface="Cambria" pitchFamily="18" charset="0"/>
                <a:ea typeface="Calibri"/>
                <a:cs typeface="Arial"/>
              </a:rPr>
              <a:t>37 </a:t>
            </a:r>
            <a:r>
              <a:rPr lang="en-US" sz="2400" b="1" dirty="0">
                <a:latin typeface="Cambria" pitchFamily="18" charset="0"/>
                <a:ea typeface="Calibri"/>
                <a:cs typeface="Arial"/>
              </a:rPr>
              <a:t>°C </a:t>
            </a:r>
            <a:endParaRPr lang="en-US" sz="2400" b="1" dirty="0" smtClean="0">
              <a:latin typeface="Cambria" pitchFamily="18" charset="0"/>
              <a:ea typeface="Calibri"/>
              <a:cs typeface="Arial"/>
            </a:endParaRPr>
          </a:p>
          <a:p>
            <a:pPr>
              <a:lnSpc>
                <a:spcPct val="115000"/>
              </a:lnSpc>
              <a:spcAft>
                <a:spcPts val="1000"/>
              </a:spcAft>
            </a:pPr>
            <a:r>
              <a:rPr lang="en-US" sz="2400" b="1" dirty="0">
                <a:latin typeface="Cambria" pitchFamily="18" charset="0"/>
                <a:ea typeface="Calibri"/>
                <a:cs typeface="Arial"/>
              </a:rPr>
              <a:t>Rectal temperature 36 °C </a:t>
            </a:r>
            <a:endParaRPr lang="en-US" sz="2400" b="1" dirty="0" smtClean="0">
              <a:latin typeface="Cambria" pitchFamily="18" charset="0"/>
              <a:ea typeface="Calibri"/>
              <a:cs typeface="Arial"/>
            </a:endParaRPr>
          </a:p>
          <a:p>
            <a:pPr>
              <a:lnSpc>
                <a:spcPct val="115000"/>
              </a:lnSpc>
              <a:spcAft>
                <a:spcPts val="1000"/>
              </a:spcAft>
            </a:pPr>
            <a:endParaRPr lang="en-US" sz="2400" b="1" dirty="0">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197131" y="492349"/>
            <a:ext cx="5423280" cy="545599"/>
          </a:xfrm>
          <a:prstGeom prst="rect">
            <a:avLst/>
          </a:prstGeom>
        </p:spPr>
        <p:txBody>
          <a:bodyPr wrap="none">
            <a:spAutoFit/>
          </a:bodyPr>
          <a:lstStyle/>
          <a:p>
            <a:pPr indent="457200">
              <a:lnSpc>
                <a:spcPct val="115000"/>
              </a:lnSpc>
              <a:spcAft>
                <a:spcPts val="1000"/>
              </a:spcAft>
            </a:pPr>
            <a:r>
              <a:rPr lang="en-US" sz="2800" b="1" u="sng" dirty="0">
                <a:latin typeface="Cambria" pitchFamily="18" charset="0"/>
                <a:ea typeface="Calibri"/>
                <a:cs typeface="Arial"/>
              </a:rPr>
              <a:t>Increased Body Temperature</a:t>
            </a:r>
          </a:p>
        </p:txBody>
      </p:sp>
      <p:sp>
        <p:nvSpPr>
          <p:cNvPr id="5" name="مستطيل 4"/>
          <p:cNvSpPr/>
          <p:nvPr/>
        </p:nvSpPr>
        <p:spPr>
          <a:xfrm>
            <a:off x="156027" y="1431060"/>
            <a:ext cx="11812212" cy="3919022"/>
          </a:xfrm>
          <a:prstGeom prst="rect">
            <a:avLst/>
          </a:prstGeom>
        </p:spPr>
        <p:txBody>
          <a:bodyPr wrap="square">
            <a:spAutoFit/>
          </a:bodyPr>
          <a:lstStyle/>
          <a:p>
            <a:pPr indent="457200">
              <a:lnSpc>
                <a:spcPct val="115000"/>
              </a:lnSpc>
              <a:spcAft>
                <a:spcPts val="1000"/>
              </a:spcAft>
            </a:pPr>
            <a:r>
              <a:rPr lang="en-US" sz="2400" b="1" u="sng" dirty="0" smtClean="0">
                <a:solidFill>
                  <a:srgbClr val="FF0000"/>
                </a:solidFill>
                <a:latin typeface="Cambria" pitchFamily="18" charset="0"/>
                <a:ea typeface="Calibri"/>
                <a:cs typeface="Arial"/>
              </a:rPr>
              <a:t>1- Fever </a:t>
            </a:r>
            <a:r>
              <a:rPr lang="en-US" sz="2400" b="1" u="sng" dirty="0">
                <a:solidFill>
                  <a:srgbClr val="FF0000"/>
                </a:solidFill>
                <a:latin typeface="Cambria" pitchFamily="18" charset="0"/>
                <a:ea typeface="Calibri"/>
                <a:cs typeface="Arial"/>
              </a:rPr>
              <a:t>(pyrexia</a:t>
            </a:r>
            <a:r>
              <a:rPr lang="en-US" sz="2400" b="1" u="sng" dirty="0" smtClean="0">
                <a:solidFill>
                  <a:srgbClr val="FF0000"/>
                </a:solidFill>
                <a:latin typeface="Cambria" pitchFamily="18" charset="0"/>
                <a:ea typeface="Calibri"/>
                <a:cs typeface="Arial"/>
              </a:rPr>
              <a:t>): </a:t>
            </a:r>
            <a:r>
              <a:rPr lang="en-US" sz="2400" dirty="0">
                <a:latin typeface="Cambria" pitchFamily="18" charset="0"/>
                <a:ea typeface="Calibri"/>
                <a:cs typeface="Arial"/>
              </a:rPr>
              <a:t>is an </a:t>
            </a:r>
            <a:r>
              <a:rPr lang="en-US" sz="2400" dirty="0" smtClean="0">
                <a:latin typeface="Cambria" pitchFamily="18" charset="0"/>
                <a:ea typeface="Calibri"/>
                <a:cs typeface="Arial"/>
              </a:rPr>
              <a:t>increase in </a:t>
            </a:r>
            <a:r>
              <a:rPr lang="en-US" sz="2400" dirty="0">
                <a:latin typeface="Cambria" pitchFamily="18" charset="0"/>
                <a:ea typeface="Calibri"/>
                <a:cs typeface="Arial"/>
              </a:rPr>
              <a:t>body temperature</a:t>
            </a:r>
            <a:r>
              <a:rPr lang="en-US" sz="2400" dirty="0" smtClean="0">
                <a:latin typeface="Cambria" pitchFamily="18" charset="0"/>
                <a:ea typeface="Calibri"/>
                <a:cs typeface="Arial"/>
              </a:rPr>
              <a:t> </a:t>
            </a:r>
            <a:r>
              <a:rPr lang="en-US" sz="2400" dirty="0">
                <a:latin typeface="Cambria" pitchFamily="18" charset="0"/>
                <a:ea typeface="Calibri"/>
                <a:cs typeface="Arial"/>
              </a:rPr>
              <a:t>above </a:t>
            </a:r>
            <a:r>
              <a:rPr lang="en-US" sz="2400" dirty="0" smtClean="0">
                <a:latin typeface="Cambria" pitchFamily="18" charset="0"/>
                <a:ea typeface="Calibri"/>
                <a:cs typeface="Arial"/>
              </a:rPr>
              <a:t>normal.</a:t>
            </a:r>
          </a:p>
          <a:p>
            <a:pPr indent="457200">
              <a:lnSpc>
                <a:spcPct val="115000"/>
              </a:lnSpc>
              <a:spcAft>
                <a:spcPts val="1000"/>
              </a:spcAft>
            </a:pPr>
            <a:r>
              <a:rPr lang="en-US" sz="2400" dirty="0" smtClean="0">
                <a:latin typeface="Cambria" pitchFamily="18" charset="0"/>
                <a:ea typeface="Calibri"/>
                <a:cs typeface="Arial"/>
              </a:rPr>
              <a:t>** </a:t>
            </a:r>
            <a:r>
              <a:rPr lang="en-US" sz="2800" b="1" u="sng" dirty="0" smtClean="0">
                <a:solidFill>
                  <a:srgbClr val="FF0000"/>
                </a:solidFill>
                <a:latin typeface="Cambria" pitchFamily="18" charset="0"/>
                <a:ea typeface="Calibri"/>
                <a:cs typeface="Arial"/>
              </a:rPr>
              <a:t>Febrile: </a:t>
            </a:r>
            <a:r>
              <a:rPr lang="en-US" sz="2800" b="1" dirty="0" smtClean="0">
                <a:solidFill>
                  <a:srgbClr val="FF0000"/>
                </a:solidFill>
                <a:latin typeface="Cambria" pitchFamily="18" charset="0"/>
                <a:ea typeface="Calibri"/>
                <a:cs typeface="Arial"/>
              </a:rPr>
              <a:t> </a:t>
            </a:r>
            <a:r>
              <a:rPr lang="en-US" sz="2400" dirty="0" smtClean="0">
                <a:latin typeface="Cambria" pitchFamily="18" charset="0"/>
                <a:ea typeface="Calibri"/>
                <a:cs typeface="Arial"/>
              </a:rPr>
              <a:t>person </a:t>
            </a:r>
            <a:r>
              <a:rPr lang="en-US" sz="2400" dirty="0">
                <a:latin typeface="Cambria" pitchFamily="18" charset="0"/>
                <a:ea typeface="Calibri"/>
                <a:cs typeface="Arial"/>
              </a:rPr>
              <a:t>with </a:t>
            </a:r>
            <a:r>
              <a:rPr lang="en-US" sz="2400" dirty="0" smtClean="0">
                <a:latin typeface="Cambria" pitchFamily="18" charset="0"/>
                <a:ea typeface="Calibri"/>
                <a:cs typeface="Arial"/>
              </a:rPr>
              <a:t>fever. </a:t>
            </a:r>
            <a:r>
              <a:rPr lang="en-US" sz="2400" dirty="0">
                <a:latin typeface="Cambria" pitchFamily="18" charset="0"/>
                <a:ea typeface="Calibri"/>
                <a:cs typeface="Arial"/>
              </a:rPr>
              <a:t>Fever occurs in response </a:t>
            </a:r>
            <a:r>
              <a:rPr lang="en-US" sz="2400" dirty="0" smtClean="0">
                <a:latin typeface="Cambria" pitchFamily="18" charset="0"/>
                <a:ea typeface="Calibri"/>
                <a:cs typeface="Arial"/>
              </a:rPr>
              <a:t>to:</a:t>
            </a:r>
          </a:p>
          <a:p>
            <a:pPr marL="457200" indent="-457200">
              <a:lnSpc>
                <a:spcPct val="115000"/>
              </a:lnSpc>
              <a:spcAft>
                <a:spcPts val="1000"/>
              </a:spcAft>
              <a:buFont typeface="Wingdings" panose="05000000000000000000" pitchFamily="2" charset="2"/>
              <a:buChar char="ü"/>
            </a:pPr>
            <a:r>
              <a:rPr lang="en-US" sz="2400" dirty="0" smtClean="0">
                <a:latin typeface="Cambria" pitchFamily="18" charset="0"/>
                <a:ea typeface="Calibri"/>
                <a:cs typeface="Arial"/>
              </a:rPr>
              <a:t> an </a:t>
            </a:r>
            <a:r>
              <a:rPr lang="en-US" sz="2400" dirty="0">
                <a:latin typeface="Cambria" pitchFamily="18" charset="0"/>
                <a:ea typeface="Calibri"/>
                <a:cs typeface="Arial"/>
              </a:rPr>
              <a:t>upward displacement of the thermoregulatory set point in the hypothalamus. </a:t>
            </a:r>
            <a:endParaRPr lang="en-US" sz="2400" dirty="0" smtClean="0">
              <a:latin typeface="Cambria" pitchFamily="18" charset="0"/>
              <a:ea typeface="Calibri"/>
              <a:cs typeface="Arial"/>
            </a:endParaRPr>
          </a:p>
          <a:p>
            <a:pPr marL="457200" indent="-457200">
              <a:lnSpc>
                <a:spcPct val="115000"/>
              </a:lnSpc>
              <a:spcAft>
                <a:spcPts val="1000"/>
              </a:spcAft>
              <a:buFont typeface="Wingdings" panose="05000000000000000000" pitchFamily="2" charset="2"/>
              <a:buChar char="ü"/>
            </a:pPr>
            <a:r>
              <a:rPr lang="en-US" sz="2400" dirty="0" smtClean="0">
                <a:latin typeface="Cambria" pitchFamily="18" charset="0"/>
                <a:ea typeface="Calibri"/>
                <a:cs typeface="Arial"/>
              </a:rPr>
              <a:t>Tissue </a:t>
            </a:r>
            <a:r>
              <a:rPr lang="en-US" sz="2400" dirty="0">
                <a:latin typeface="Cambria" pitchFamily="18" charset="0"/>
                <a:ea typeface="Calibri"/>
                <a:cs typeface="Arial"/>
              </a:rPr>
              <a:t>injury, such as from myocardial infarction (MI), pulmonary emboli, cancer, trauma, and surgery</a:t>
            </a:r>
            <a:r>
              <a:rPr lang="en-US" sz="2400" dirty="0" smtClean="0">
                <a:latin typeface="Cambria" pitchFamily="18" charset="0"/>
                <a:ea typeface="Calibri"/>
                <a:cs typeface="Arial"/>
              </a:rPr>
              <a:t>.</a:t>
            </a:r>
          </a:p>
          <a:p>
            <a:pPr indent="457200">
              <a:lnSpc>
                <a:spcPct val="115000"/>
              </a:lnSpc>
              <a:spcAft>
                <a:spcPts val="1000"/>
              </a:spcAft>
            </a:pPr>
            <a:r>
              <a:rPr lang="en-US" sz="2400" dirty="0">
                <a:latin typeface="Cambria" pitchFamily="18" charset="0"/>
                <a:ea typeface="Calibri"/>
                <a:cs typeface="Arial"/>
              </a:rPr>
              <a:t> </a:t>
            </a:r>
            <a:r>
              <a:rPr lang="en-US" sz="2400" b="1" dirty="0">
                <a:solidFill>
                  <a:srgbClr val="FF0000"/>
                </a:solidFill>
                <a:latin typeface="Cambria" pitchFamily="18" charset="0"/>
                <a:ea typeface="Calibri"/>
                <a:cs typeface="Arial"/>
              </a:rPr>
              <a:t>2- </a:t>
            </a:r>
            <a:r>
              <a:rPr lang="en-US" sz="2400" b="1" u="sng" dirty="0" smtClean="0">
                <a:solidFill>
                  <a:srgbClr val="FF0000"/>
                </a:solidFill>
                <a:latin typeface="Cambria" pitchFamily="18" charset="0"/>
                <a:ea typeface="Calibri"/>
                <a:cs typeface="Arial"/>
              </a:rPr>
              <a:t>Hyperpyrexia </a:t>
            </a:r>
            <a:r>
              <a:rPr lang="en-US" sz="2400" dirty="0" smtClean="0">
                <a:latin typeface="Cambria" pitchFamily="18" charset="0"/>
                <a:ea typeface="Calibri"/>
                <a:cs typeface="Arial"/>
              </a:rPr>
              <a:t>fever </a:t>
            </a:r>
            <a:r>
              <a:rPr lang="en-US" sz="2400" dirty="0">
                <a:latin typeface="Cambria" pitchFamily="18" charset="0"/>
                <a:ea typeface="Calibri"/>
                <a:cs typeface="Arial"/>
              </a:rPr>
              <a:t>is equal to or greater than 41°C </a:t>
            </a:r>
            <a:r>
              <a:rPr lang="en-US" sz="2400" dirty="0" smtClean="0">
                <a:latin typeface="Cambria" pitchFamily="18" charset="0"/>
                <a:ea typeface="Calibri"/>
                <a:cs typeface="Arial"/>
              </a:rPr>
              <a:t>and </a:t>
            </a:r>
            <a:r>
              <a:rPr lang="en-US" sz="2400" dirty="0">
                <a:latin typeface="Cambria" pitchFamily="18" charset="0"/>
                <a:ea typeface="Calibri"/>
                <a:cs typeface="Arial"/>
              </a:rPr>
              <a:t>is a medical emergency</a:t>
            </a:r>
            <a:r>
              <a:rPr lang="en-US" sz="2800" dirty="0">
                <a:latin typeface="Cambria" pitchFamily="18" charset="0"/>
                <a:ea typeface="Calibri"/>
                <a:cs typeface="Arial"/>
              </a:rPr>
              <a:t>.</a:t>
            </a:r>
          </a:p>
          <a:p>
            <a:pPr indent="457200">
              <a:lnSpc>
                <a:spcPct val="115000"/>
              </a:lnSpc>
              <a:spcAft>
                <a:spcPts val="1000"/>
              </a:spcAft>
            </a:pPr>
            <a:endParaRPr lang="en-US" sz="2800"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502185" y="506026"/>
            <a:ext cx="10968156" cy="5277342"/>
          </a:xfrm>
          <a:prstGeom prst="rect">
            <a:avLst/>
          </a:prstGeom>
        </p:spPr>
        <p:txBody>
          <a:bodyPr wrap="square">
            <a:spAutoFit/>
          </a:bodyPr>
          <a:lstStyle/>
          <a:p>
            <a:pPr indent="457200">
              <a:lnSpc>
                <a:spcPct val="115000"/>
              </a:lnSpc>
              <a:spcAft>
                <a:spcPts val="1000"/>
              </a:spcAft>
            </a:pPr>
            <a:r>
              <a:rPr lang="en-US" sz="2400" dirty="0" smtClean="0">
                <a:latin typeface="Cambria" pitchFamily="18" charset="0"/>
                <a:ea typeface="Calibri"/>
                <a:cs typeface="Arial"/>
              </a:rPr>
              <a:t>3- Other </a:t>
            </a:r>
            <a:r>
              <a:rPr lang="en-US" sz="2400" dirty="0">
                <a:latin typeface="Cambria" pitchFamily="18" charset="0"/>
                <a:ea typeface="Calibri"/>
                <a:cs typeface="Arial"/>
              </a:rPr>
              <a:t>types of increased body temperature are </a:t>
            </a:r>
            <a:r>
              <a:rPr lang="en-US" sz="2400" b="1" u="sng" dirty="0">
                <a:latin typeface="Cambria" pitchFamily="18" charset="0"/>
                <a:ea typeface="Calibri"/>
                <a:cs typeface="Arial"/>
              </a:rPr>
              <a:t>hyperthermia</a:t>
            </a:r>
            <a:r>
              <a:rPr lang="en-US" sz="2400" dirty="0">
                <a:latin typeface="Cambria" pitchFamily="18" charset="0"/>
                <a:ea typeface="Calibri"/>
                <a:cs typeface="Arial"/>
              </a:rPr>
              <a:t>, </a:t>
            </a:r>
            <a:r>
              <a:rPr lang="en-US" sz="2400" b="1" u="sng" dirty="0">
                <a:latin typeface="Cambria" pitchFamily="18" charset="0"/>
                <a:ea typeface="Calibri"/>
                <a:cs typeface="Arial"/>
              </a:rPr>
              <a:t>neurogenic fever</a:t>
            </a:r>
            <a:r>
              <a:rPr lang="en-US" sz="2400" dirty="0">
                <a:latin typeface="Cambria" pitchFamily="18" charset="0"/>
                <a:ea typeface="Calibri"/>
                <a:cs typeface="Arial"/>
              </a:rPr>
              <a:t>, and </a:t>
            </a:r>
            <a:r>
              <a:rPr lang="en-US" sz="2400" b="1" u="sng" dirty="0">
                <a:latin typeface="Cambria" pitchFamily="18" charset="0"/>
                <a:ea typeface="Calibri"/>
                <a:cs typeface="Arial"/>
              </a:rPr>
              <a:t>fever of unknown origin (FUO</a:t>
            </a:r>
            <a:r>
              <a:rPr lang="en-US" sz="2400" b="1" u="sng" dirty="0" smtClean="0">
                <a:latin typeface="Cambria" pitchFamily="18" charset="0"/>
                <a:ea typeface="Calibri"/>
                <a:cs typeface="Arial"/>
              </a:rPr>
              <a:t>).</a:t>
            </a:r>
          </a:p>
          <a:p>
            <a:pPr indent="457200">
              <a:lnSpc>
                <a:spcPct val="115000"/>
              </a:lnSpc>
              <a:spcAft>
                <a:spcPts val="1000"/>
              </a:spcAft>
            </a:pPr>
            <a:r>
              <a:rPr lang="en-US" sz="2400" dirty="0" smtClean="0">
                <a:latin typeface="Cambria" pitchFamily="18" charset="0"/>
                <a:ea typeface="Calibri"/>
                <a:cs typeface="Arial"/>
              </a:rPr>
              <a:t> </a:t>
            </a:r>
          </a:p>
          <a:p>
            <a:pPr marL="342900" indent="-342900">
              <a:lnSpc>
                <a:spcPct val="115000"/>
              </a:lnSpc>
              <a:spcAft>
                <a:spcPts val="1000"/>
              </a:spcAft>
              <a:buFont typeface="Arial" pitchFamily="34" charset="0"/>
              <a:buChar char="•"/>
            </a:pPr>
            <a:r>
              <a:rPr lang="en-US" sz="2400" b="1" u="sng" dirty="0" smtClean="0">
                <a:solidFill>
                  <a:srgbClr val="FF0000"/>
                </a:solidFill>
                <a:latin typeface="Cambria" pitchFamily="18" charset="0"/>
                <a:ea typeface="Calibri"/>
                <a:cs typeface="Arial"/>
              </a:rPr>
              <a:t>Hyperthermia</a:t>
            </a:r>
            <a:r>
              <a:rPr lang="en-US" sz="2400" b="1" u="sng" dirty="0" smtClean="0">
                <a:latin typeface="Cambria" pitchFamily="18" charset="0"/>
                <a:ea typeface="Calibri"/>
                <a:cs typeface="Arial"/>
              </a:rPr>
              <a:t> </a:t>
            </a:r>
            <a:r>
              <a:rPr lang="en-US" sz="2400" dirty="0">
                <a:latin typeface="Cambria" pitchFamily="18" charset="0"/>
                <a:ea typeface="Calibri"/>
                <a:cs typeface="Arial"/>
              </a:rPr>
              <a:t>differs from fever in that the hypothalamic set point is not changed, but in situations of extreme heat exposure or excessive heat production (e.g., during strenuous </a:t>
            </a:r>
            <a:r>
              <a:rPr lang="en-US" sz="2400" dirty="0" smtClean="0">
                <a:latin typeface="Cambria" pitchFamily="18" charset="0"/>
                <a:ea typeface="Calibri"/>
                <a:cs typeface="Arial"/>
              </a:rPr>
              <a:t>exercise).</a:t>
            </a:r>
          </a:p>
          <a:p>
            <a:pPr marL="342900" indent="-342900">
              <a:lnSpc>
                <a:spcPct val="115000"/>
              </a:lnSpc>
              <a:spcAft>
                <a:spcPts val="1000"/>
              </a:spcAft>
              <a:buFont typeface="Arial" pitchFamily="34" charset="0"/>
              <a:buChar char="•"/>
            </a:pPr>
            <a:r>
              <a:rPr lang="en-US" sz="2400" b="1" u="sng" dirty="0" smtClean="0">
                <a:solidFill>
                  <a:srgbClr val="FF0000"/>
                </a:solidFill>
                <a:latin typeface="Cambria" pitchFamily="18" charset="0"/>
                <a:ea typeface="Calibri"/>
                <a:cs typeface="Arial"/>
              </a:rPr>
              <a:t>Neurogenic </a:t>
            </a:r>
            <a:r>
              <a:rPr lang="en-US" sz="2400" b="1" u="sng" dirty="0">
                <a:solidFill>
                  <a:srgbClr val="FF0000"/>
                </a:solidFill>
                <a:latin typeface="Cambria" pitchFamily="18" charset="0"/>
                <a:ea typeface="Calibri"/>
                <a:cs typeface="Arial"/>
              </a:rPr>
              <a:t>fever </a:t>
            </a:r>
            <a:r>
              <a:rPr lang="en-US" sz="2400" dirty="0">
                <a:latin typeface="Cambria" pitchFamily="18" charset="0"/>
                <a:ea typeface="Calibri"/>
                <a:cs typeface="Arial"/>
              </a:rPr>
              <a:t>is the result of damage to the hypothalamus from pathologies such as intracranial trauma, intracranial bleeding, or increased intracranial pressure. </a:t>
            </a:r>
            <a:endParaRPr lang="en-US" sz="2400" dirty="0" smtClean="0">
              <a:latin typeface="Cambria" pitchFamily="18" charset="0"/>
              <a:ea typeface="Calibri"/>
              <a:cs typeface="Arial"/>
            </a:endParaRPr>
          </a:p>
          <a:p>
            <a:pPr marL="342900" indent="-342900">
              <a:lnSpc>
                <a:spcPct val="115000"/>
              </a:lnSpc>
              <a:spcAft>
                <a:spcPts val="1000"/>
              </a:spcAft>
              <a:buFont typeface="Arial" pitchFamily="34" charset="0"/>
              <a:buChar char="•"/>
            </a:pPr>
            <a:r>
              <a:rPr lang="en-US" sz="2400" b="1" u="sng" dirty="0">
                <a:solidFill>
                  <a:srgbClr val="FF0000"/>
                </a:solidFill>
                <a:latin typeface="Cambria" pitchFamily="18" charset="0"/>
                <a:ea typeface="Calibri"/>
                <a:cs typeface="Arial"/>
              </a:rPr>
              <a:t>F</a:t>
            </a:r>
            <a:r>
              <a:rPr lang="en-US" sz="2400" b="1" u="sng" dirty="0" smtClean="0">
                <a:solidFill>
                  <a:srgbClr val="FF0000"/>
                </a:solidFill>
                <a:latin typeface="Cambria" pitchFamily="18" charset="0"/>
                <a:ea typeface="Calibri"/>
                <a:cs typeface="Arial"/>
              </a:rPr>
              <a:t>ever </a:t>
            </a:r>
            <a:r>
              <a:rPr lang="en-US" sz="2400" b="1" u="sng" dirty="0">
                <a:solidFill>
                  <a:srgbClr val="FF0000"/>
                </a:solidFill>
                <a:latin typeface="Cambria" pitchFamily="18" charset="0"/>
                <a:ea typeface="Calibri"/>
                <a:cs typeface="Arial"/>
              </a:rPr>
              <a:t>of unknown origin (</a:t>
            </a:r>
            <a:r>
              <a:rPr lang="en-US" sz="2400" b="1" u="sng" dirty="0" smtClean="0">
                <a:solidFill>
                  <a:srgbClr val="FF0000"/>
                </a:solidFill>
                <a:latin typeface="Cambria" pitchFamily="18" charset="0"/>
                <a:ea typeface="Calibri"/>
                <a:cs typeface="Arial"/>
              </a:rPr>
              <a:t>FUO):  </a:t>
            </a:r>
            <a:r>
              <a:rPr lang="en-US" sz="2400" dirty="0">
                <a:latin typeface="Cambria" pitchFamily="18" charset="0"/>
                <a:ea typeface="Calibri"/>
                <a:cs typeface="Arial"/>
              </a:rPr>
              <a:t>fever of 38.3°C or higher that lasts for 3 weeks or longer without an identified cause</a:t>
            </a:r>
            <a:r>
              <a:rPr lang="en-US" sz="2400" dirty="0" smtClean="0">
                <a:latin typeface="Cambria" pitchFamily="18" charset="0"/>
                <a:ea typeface="Calibri"/>
                <a:cs typeface="Arial"/>
              </a:rPr>
              <a:t>.</a:t>
            </a:r>
            <a:endParaRPr lang="en-US" sz="2400"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537882" y="358987"/>
            <a:ext cx="11281585" cy="5405582"/>
          </a:xfrm>
          <a:prstGeom prst="rect">
            <a:avLst/>
          </a:prstGeom>
        </p:spPr>
        <p:txBody>
          <a:bodyPr wrap="square">
            <a:spAutoFit/>
          </a:bodyPr>
          <a:lstStyle/>
          <a:p>
            <a:pPr indent="457200" algn="ctr">
              <a:lnSpc>
                <a:spcPct val="115000"/>
              </a:lnSpc>
              <a:spcAft>
                <a:spcPts val="1000"/>
              </a:spcAft>
            </a:pPr>
            <a:r>
              <a:rPr lang="en-US" sz="3600" b="1" u="sng" dirty="0">
                <a:solidFill>
                  <a:srgbClr val="FF0000"/>
                </a:solidFill>
                <a:latin typeface="Cambria" pitchFamily="18" charset="0"/>
                <a:ea typeface="Calibri"/>
                <a:cs typeface="Arial"/>
              </a:rPr>
              <a:t>Physical Effects of </a:t>
            </a:r>
            <a:r>
              <a:rPr lang="en-US" sz="3600" b="1" u="sng" dirty="0" smtClean="0">
                <a:solidFill>
                  <a:srgbClr val="FF0000"/>
                </a:solidFill>
                <a:latin typeface="Cambria" pitchFamily="18" charset="0"/>
                <a:ea typeface="Calibri"/>
                <a:cs typeface="Arial"/>
              </a:rPr>
              <a:t>Fever</a:t>
            </a:r>
          </a:p>
          <a:p>
            <a:pPr indent="457200">
              <a:lnSpc>
                <a:spcPct val="115000"/>
              </a:lnSpc>
              <a:spcAft>
                <a:spcPts val="1000"/>
              </a:spcAft>
            </a:pPr>
            <a:r>
              <a:rPr lang="en-US" sz="3600" dirty="0" smtClean="0">
                <a:ea typeface="Calibri"/>
                <a:cs typeface="Arial"/>
              </a:rPr>
              <a:t> </a:t>
            </a:r>
            <a:r>
              <a:rPr lang="en-US" sz="3200" dirty="0" smtClean="0">
                <a:latin typeface="Cambria" pitchFamily="18" charset="0"/>
                <a:ea typeface="Calibri"/>
                <a:cs typeface="Arial"/>
              </a:rPr>
              <a:t>Patients with fever may experience:</a:t>
            </a:r>
          </a:p>
          <a:p>
            <a:pPr marL="514350" indent="-514350">
              <a:lnSpc>
                <a:spcPct val="115000"/>
              </a:lnSpc>
              <a:spcAft>
                <a:spcPts val="1000"/>
              </a:spcAft>
              <a:buFont typeface="+mj-lt"/>
              <a:buAutoNum type="arabicPeriod"/>
            </a:pPr>
            <a:r>
              <a:rPr lang="en-US" sz="3200" dirty="0" smtClean="0">
                <a:latin typeface="Cambria" pitchFamily="18" charset="0"/>
                <a:ea typeface="Calibri"/>
                <a:cs typeface="Arial"/>
              </a:rPr>
              <a:t>loss </a:t>
            </a:r>
            <a:r>
              <a:rPr lang="en-US" sz="3200" dirty="0">
                <a:latin typeface="Cambria" pitchFamily="18" charset="0"/>
                <a:ea typeface="Calibri"/>
                <a:cs typeface="Arial"/>
              </a:rPr>
              <a:t>of appetite; headache; hot, dry skin; flushed face; thirst; muscle aches; and fatigue</a:t>
            </a:r>
            <a:r>
              <a:rPr lang="en-US" sz="3200" dirty="0" smtClean="0">
                <a:latin typeface="Cambria" pitchFamily="18" charset="0"/>
                <a:ea typeface="Calibri"/>
                <a:cs typeface="Arial"/>
              </a:rPr>
              <a:t>.</a:t>
            </a:r>
          </a:p>
          <a:p>
            <a:pPr marL="514350" indent="-514350">
              <a:lnSpc>
                <a:spcPct val="115000"/>
              </a:lnSpc>
              <a:spcAft>
                <a:spcPts val="1000"/>
              </a:spcAft>
              <a:buFont typeface="+mj-lt"/>
              <a:buAutoNum type="arabicPeriod"/>
            </a:pPr>
            <a:r>
              <a:rPr lang="en-US" sz="3200" dirty="0" smtClean="0">
                <a:latin typeface="Cambria" pitchFamily="18" charset="0"/>
                <a:ea typeface="Calibri"/>
                <a:cs typeface="Arial"/>
              </a:rPr>
              <a:t> </a:t>
            </a:r>
            <a:r>
              <a:rPr lang="en-US" sz="3200" dirty="0">
                <a:latin typeface="Cambria" pitchFamily="18" charset="0"/>
                <a:ea typeface="Calibri"/>
                <a:cs typeface="Arial"/>
              </a:rPr>
              <a:t>Respirations and pulse rate increase. </a:t>
            </a:r>
            <a:endParaRPr lang="en-US" sz="3200" dirty="0" smtClean="0">
              <a:latin typeface="Cambria" pitchFamily="18" charset="0"/>
              <a:ea typeface="Calibri"/>
              <a:cs typeface="Arial"/>
            </a:endParaRPr>
          </a:p>
          <a:p>
            <a:pPr marL="514350" indent="-514350">
              <a:lnSpc>
                <a:spcPct val="115000"/>
              </a:lnSpc>
              <a:spcAft>
                <a:spcPts val="1000"/>
              </a:spcAft>
              <a:buFont typeface="+mj-lt"/>
              <a:buAutoNum type="arabicPeriod"/>
            </a:pPr>
            <a:r>
              <a:rPr lang="en-US" sz="3200" dirty="0" smtClean="0">
                <a:latin typeface="Cambria" pitchFamily="18" charset="0"/>
                <a:ea typeface="Calibri"/>
                <a:cs typeface="Arial"/>
              </a:rPr>
              <a:t>Seizures occur in (Young children). While confusion </a:t>
            </a:r>
            <a:r>
              <a:rPr lang="en-US" sz="3200" dirty="0">
                <a:latin typeface="Cambria" pitchFamily="18" charset="0"/>
                <a:ea typeface="Calibri"/>
                <a:cs typeface="Arial"/>
              </a:rPr>
              <a:t>and delirium </a:t>
            </a:r>
            <a:r>
              <a:rPr lang="en-US" sz="3200" dirty="0" smtClean="0">
                <a:latin typeface="Cambria" pitchFamily="18" charset="0"/>
                <a:ea typeface="Calibri"/>
                <a:cs typeface="Arial"/>
              </a:rPr>
              <a:t>in (older adults).</a:t>
            </a:r>
          </a:p>
          <a:p>
            <a:pPr marL="514350" indent="-514350">
              <a:lnSpc>
                <a:spcPct val="115000"/>
              </a:lnSpc>
              <a:spcAft>
                <a:spcPts val="1000"/>
              </a:spcAft>
              <a:buFont typeface="+mj-lt"/>
              <a:buAutoNum type="arabicPeriod"/>
            </a:pPr>
            <a:r>
              <a:rPr lang="en-US" sz="3200" dirty="0" smtClean="0">
                <a:latin typeface="Cambria" pitchFamily="18" charset="0"/>
                <a:ea typeface="Calibri"/>
                <a:cs typeface="Arial"/>
              </a:rPr>
              <a:t>Fever </a:t>
            </a:r>
            <a:r>
              <a:rPr lang="en-US" sz="3200" dirty="0">
                <a:latin typeface="Cambria" pitchFamily="18" charset="0"/>
                <a:ea typeface="Calibri"/>
                <a:cs typeface="Arial"/>
              </a:rPr>
              <a:t>blisters may develop in some </a:t>
            </a:r>
            <a:r>
              <a:rPr lang="en-US" sz="3200" dirty="0" smtClean="0">
                <a:latin typeface="Cambria" pitchFamily="18" charset="0"/>
                <a:ea typeface="Calibri"/>
                <a:cs typeface="Arial"/>
              </a:rPr>
              <a:t>people.</a:t>
            </a:r>
            <a:endParaRPr lang="en-US" sz="3200" dirty="0">
              <a:latin typeface="Cambria" pitchFamily="18" charset="0"/>
              <a:ea typeface="Calibri"/>
              <a:cs typeface="Arial"/>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val="1379877147"/>
              </p:ext>
            </p:extLst>
          </p:nvPr>
        </p:nvGraphicFramePr>
        <p:xfrm>
          <a:off x="304799" y="1249622"/>
          <a:ext cx="11793070" cy="5223340"/>
        </p:xfrm>
        <a:graphic>
          <a:graphicData uri="http://schemas.openxmlformats.org/drawingml/2006/table">
            <a:tbl>
              <a:tblPr firstRow="1" firstCol="1" bandRow="1">
                <a:tableStyleId>{C083E6E3-FA7D-4D7B-A595-EF9225AFEA82}</a:tableStyleId>
              </a:tblPr>
              <a:tblGrid>
                <a:gridCol w="11793070">
                  <a:extLst>
                    <a:ext uri="{9D8B030D-6E8A-4147-A177-3AD203B41FA5}">
                      <a16:colId xmlns:a16="http://schemas.microsoft.com/office/drawing/2014/main" val="20000"/>
                    </a:ext>
                  </a:extLst>
                </a:gridCol>
              </a:tblGrid>
              <a:tr h="311715">
                <a:tc>
                  <a:txBody>
                    <a:bodyPr/>
                    <a:lstStyle/>
                    <a:p>
                      <a:pPr algn="ctr" rtl="0">
                        <a:lnSpc>
                          <a:spcPct val="115000"/>
                        </a:lnSpc>
                        <a:spcAft>
                          <a:spcPts val="1575"/>
                        </a:spcAft>
                      </a:pPr>
                      <a:endParaRPr lang="en-US" sz="2000" b="1" u="sng" dirty="0">
                        <a:effectLst/>
                        <a:latin typeface="Cambria" pitchFamily="18" charset="0"/>
                        <a:ea typeface="Calibri"/>
                        <a:cs typeface="Arial"/>
                      </a:endParaRPr>
                    </a:p>
                  </a:txBody>
                  <a:tcPr marL="9506" marR="9506" marT="76046" marB="76046" anchor="ctr"/>
                </a:tc>
                <a:extLst>
                  <a:ext uri="{0D108BD9-81ED-4DB2-BD59-A6C34878D82A}">
                    <a16:rowId xmlns:a16="http://schemas.microsoft.com/office/drawing/2014/main" val="10000"/>
                  </a:ext>
                </a:extLst>
              </a:tr>
              <a:tr h="507081">
                <a:tc>
                  <a:txBody>
                    <a:bodyPr/>
                    <a:lstStyle/>
                    <a:p>
                      <a:pPr marL="457200" indent="-457200" algn="l" rtl="0">
                        <a:lnSpc>
                          <a:spcPct val="115000"/>
                        </a:lnSpc>
                        <a:spcAft>
                          <a:spcPts val="1575"/>
                        </a:spcAft>
                        <a:buFont typeface="Arial" pitchFamily="34" charset="0"/>
                        <a:buChar char="•"/>
                      </a:pPr>
                      <a:r>
                        <a:rPr lang="en-US" sz="2800" dirty="0" smtClean="0">
                          <a:effectLst/>
                          <a:latin typeface="Cambria" pitchFamily="18" charset="0"/>
                        </a:rPr>
                        <a:t>Monitor </a:t>
                      </a:r>
                      <a:r>
                        <a:rPr lang="en-US" sz="2800" dirty="0">
                          <a:effectLst/>
                          <a:latin typeface="Cambria" pitchFamily="18" charset="0"/>
                        </a:rPr>
                        <a:t>environmental factors like room temperature and bed linens as indicated.</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1"/>
                  </a:ext>
                </a:extLst>
              </a:tr>
              <a:tr h="252549">
                <a:tc>
                  <a:txBody>
                    <a:bodyPr/>
                    <a:lstStyle/>
                    <a:p>
                      <a:pPr marL="457200" indent="-457200" algn="l" rtl="0">
                        <a:lnSpc>
                          <a:spcPct val="115000"/>
                        </a:lnSpc>
                        <a:spcAft>
                          <a:spcPts val="1575"/>
                        </a:spcAft>
                        <a:buFont typeface="Arial" pitchFamily="34" charset="0"/>
                        <a:buChar char="•"/>
                      </a:pPr>
                      <a:r>
                        <a:rPr lang="en-US" sz="2800" dirty="0">
                          <a:effectLst/>
                          <a:latin typeface="Cambria" pitchFamily="18" charset="0"/>
                        </a:rPr>
                        <a:t>Eliminate excess clothing and covers.</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2"/>
                  </a:ext>
                </a:extLst>
              </a:tr>
              <a:tr h="252549">
                <a:tc>
                  <a:txBody>
                    <a:bodyPr/>
                    <a:lstStyle/>
                    <a:p>
                      <a:pPr marL="457200" indent="-457200" algn="l" rtl="0">
                        <a:lnSpc>
                          <a:spcPct val="115000"/>
                        </a:lnSpc>
                        <a:spcAft>
                          <a:spcPts val="1575"/>
                        </a:spcAft>
                        <a:buFont typeface="Arial" pitchFamily="34" charset="0"/>
                        <a:buChar char="•"/>
                      </a:pPr>
                      <a:r>
                        <a:rPr lang="en-US" sz="2800" dirty="0">
                          <a:effectLst/>
                          <a:latin typeface="Cambria" pitchFamily="18" charset="0"/>
                        </a:rPr>
                        <a:t>Give antipyretic medications as prescribed.</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3"/>
                  </a:ext>
                </a:extLst>
              </a:tr>
              <a:tr h="252549">
                <a:tc>
                  <a:txBody>
                    <a:bodyPr/>
                    <a:lstStyle/>
                    <a:p>
                      <a:pPr marL="457200" indent="-457200" algn="l" rtl="0">
                        <a:lnSpc>
                          <a:spcPct val="115000"/>
                        </a:lnSpc>
                        <a:spcAft>
                          <a:spcPts val="1575"/>
                        </a:spcAft>
                        <a:buFont typeface="Arial" pitchFamily="34" charset="0"/>
                        <a:buChar char="•"/>
                      </a:pPr>
                      <a:r>
                        <a:rPr lang="en-US" sz="2800" dirty="0">
                          <a:effectLst/>
                          <a:latin typeface="Cambria" pitchFamily="18" charset="0"/>
                        </a:rPr>
                        <a:t>Ready oxygen therapy for extreme cases.</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4"/>
                  </a:ext>
                </a:extLst>
              </a:tr>
              <a:tr h="507081">
                <a:tc>
                  <a:txBody>
                    <a:bodyPr/>
                    <a:lstStyle/>
                    <a:p>
                      <a:pPr marL="457200" indent="-457200" algn="l" rtl="0">
                        <a:lnSpc>
                          <a:spcPct val="115000"/>
                        </a:lnSpc>
                        <a:spcAft>
                          <a:spcPts val="0"/>
                        </a:spcAft>
                        <a:buFont typeface="Arial" pitchFamily="34" charset="0"/>
                        <a:buChar char="•"/>
                      </a:pPr>
                      <a:r>
                        <a:rPr lang="en-US" sz="2800" dirty="0">
                          <a:effectLst/>
                          <a:latin typeface="Cambria" pitchFamily="18" charset="0"/>
                        </a:rPr>
                        <a:t>Modify cooling measures based on the patient’s physical response.</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5"/>
                  </a:ext>
                </a:extLst>
              </a:tr>
              <a:tr h="252549">
                <a:tc>
                  <a:txBody>
                    <a:bodyPr/>
                    <a:lstStyle/>
                    <a:p>
                      <a:pPr marL="457200" indent="-457200" algn="l" rtl="0">
                        <a:lnSpc>
                          <a:spcPct val="115000"/>
                        </a:lnSpc>
                        <a:spcAft>
                          <a:spcPts val="0"/>
                        </a:spcAft>
                        <a:buFont typeface="Arial" pitchFamily="34" charset="0"/>
                        <a:buChar char="•"/>
                      </a:pPr>
                      <a:r>
                        <a:rPr lang="en-US" sz="2800" dirty="0">
                          <a:effectLst/>
                          <a:latin typeface="Cambria" pitchFamily="18" charset="0"/>
                        </a:rPr>
                        <a:t>Raise the side rails at all times.</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6"/>
                  </a:ext>
                </a:extLst>
              </a:tr>
              <a:tr h="252549">
                <a:tc>
                  <a:txBody>
                    <a:bodyPr/>
                    <a:lstStyle/>
                    <a:p>
                      <a:pPr marL="457200" indent="-457200" algn="l" rtl="0">
                        <a:lnSpc>
                          <a:spcPct val="115000"/>
                        </a:lnSpc>
                        <a:spcAft>
                          <a:spcPts val="0"/>
                        </a:spcAft>
                        <a:buFont typeface="Arial" pitchFamily="34" charset="0"/>
                        <a:buChar char="•"/>
                      </a:pPr>
                      <a:r>
                        <a:rPr lang="en-US" sz="2800" dirty="0">
                          <a:effectLst/>
                          <a:latin typeface="Cambria" pitchFamily="18" charset="0"/>
                        </a:rPr>
                        <a:t>Start intravenous normal saline solutions </a:t>
                      </a:r>
                      <a:r>
                        <a:rPr lang="en-US" sz="2800" dirty="0" smtClean="0">
                          <a:effectLst/>
                          <a:latin typeface="Cambria" pitchFamily="18" charset="0"/>
                        </a:rPr>
                        <a:t> </a:t>
                      </a:r>
                      <a:r>
                        <a:rPr lang="en-US" sz="2800" dirty="0">
                          <a:effectLst/>
                          <a:latin typeface="Cambria" pitchFamily="18" charset="0"/>
                        </a:rPr>
                        <a:t>as indicated.</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7"/>
                  </a:ext>
                </a:extLst>
              </a:tr>
              <a:tr h="252549">
                <a:tc>
                  <a:txBody>
                    <a:bodyPr/>
                    <a:lstStyle/>
                    <a:p>
                      <a:pPr marL="457200" indent="-457200" algn="l" rtl="0">
                        <a:lnSpc>
                          <a:spcPct val="115000"/>
                        </a:lnSpc>
                        <a:spcAft>
                          <a:spcPts val="0"/>
                        </a:spcAft>
                        <a:buFont typeface="Arial" pitchFamily="34" charset="0"/>
                        <a:buChar char="•"/>
                      </a:pPr>
                      <a:r>
                        <a:rPr lang="en-US" sz="2800" dirty="0">
                          <a:effectLst/>
                          <a:latin typeface="Cambria" pitchFamily="18" charset="0"/>
                        </a:rPr>
                        <a:t>Provide high caloric diet or as indicated by the physician.</a:t>
                      </a:r>
                      <a:endParaRPr lang="en-US" sz="2400" b="1" dirty="0">
                        <a:effectLst/>
                        <a:latin typeface="Cambria" pitchFamily="18" charset="0"/>
                        <a:ea typeface="Calibri"/>
                        <a:cs typeface="Arial"/>
                      </a:endParaRPr>
                    </a:p>
                  </a:txBody>
                  <a:tcPr marL="76046" marR="76046" marT="19011" marB="19011" anchor="ctr"/>
                </a:tc>
                <a:extLst>
                  <a:ext uri="{0D108BD9-81ED-4DB2-BD59-A6C34878D82A}">
                    <a16:rowId xmlns:a16="http://schemas.microsoft.com/office/drawing/2014/main" val="10008"/>
                  </a:ext>
                </a:extLst>
              </a:tr>
            </a:tbl>
          </a:graphicData>
        </a:graphic>
      </p:graphicFrame>
      <p:sp>
        <p:nvSpPr>
          <p:cNvPr id="3" name="Rectangle 2"/>
          <p:cNvSpPr/>
          <p:nvPr/>
        </p:nvSpPr>
        <p:spPr>
          <a:xfrm>
            <a:off x="2393819" y="639198"/>
            <a:ext cx="7760843" cy="610424"/>
          </a:xfrm>
          <a:prstGeom prst="rect">
            <a:avLst/>
          </a:prstGeom>
        </p:spPr>
        <p:txBody>
          <a:bodyPr wrap="none">
            <a:spAutoFit/>
          </a:bodyPr>
          <a:lstStyle/>
          <a:p>
            <a:pPr algn="ctr">
              <a:lnSpc>
                <a:spcPct val="115000"/>
              </a:lnSpc>
              <a:spcAft>
                <a:spcPts val="1575"/>
              </a:spcAft>
            </a:pPr>
            <a:r>
              <a:rPr lang="en-US" sz="3200" b="1" u="sng" dirty="0">
                <a:solidFill>
                  <a:srgbClr val="FF0000"/>
                </a:solidFill>
                <a:latin typeface="Cambria" pitchFamily="18" charset="0"/>
              </a:rPr>
              <a:t>Nursing Interventions for Hyperthermia</a:t>
            </a: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515221" y="258130"/>
            <a:ext cx="11093824" cy="5772862"/>
          </a:xfrm>
          <a:prstGeom prst="rect">
            <a:avLst/>
          </a:prstGeom>
        </p:spPr>
        <p:txBody>
          <a:bodyPr wrap="square">
            <a:spAutoFit/>
          </a:bodyPr>
          <a:lstStyle/>
          <a:p>
            <a:pPr algn="ctr">
              <a:lnSpc>
                <a:spcPct val="115000"/>
              </a:lnSpc>
              <a:spcAft>
                <a:spcPts val="1000"/>
              </a:spcAft>
            </a:pPr>
            <a:r>
              <a:rPr lang="en-US" sz="3200" b="1" u="sng" dirty="0" smtClean="0">
                <a:solidFill>
                  <a:srgbClr val="FF0000"/>
                </a:solidFill>
                <a:latin typeface="Cambria" pitchFamily="18" charset="0"/>
                <a:ea typeface="Calibri"/>
                <a:cs typeface="Arial"/>
              </a:rPr>
              <a:t>Body Temperature</a:t>
            </a:r>
          </a:p>
          <a:p>
            <a:pPr>
              <a:lnSpc>
                <a:spcPct val="115000"/>
              </a:lnSpc>
              <a:spcAft>
                <a:spcPts val="1000"/>
              </a:spcAft>
            </a:pPr>
            <a:r>
              <a:rPr lang="en-US" sz="3200" b="1" u="sng" dirty="0" smtClean="0">
                <a:latin typeface="Cambria" pitchFamily="18" charset="0"/>
                <a:ea typeface="Calibri"/>
                <a:cs typeface="Arial"/>
              </a:rPr>
              <a:t>Introduction</a:t>
            </a:r>
            <a:endParaRPr lang="en-US" sz="3200" b="1" u="sng" dirty="0">
              <a:latin typeface="Cambria" pitchFamily="18" charset="0"/>
              <a:ea typeface="Calibri"/>
              <a:cs typeface="Arial"/>
            </a:endParaRPr>
          </a:p>
          <a:p>
            <a:pPr marL="457200" indent="-457200">
              <a:lnSpc>
                <a:spcPct val="115000"/>
              </a:lnSpc>
              <a:spcAft>
                <a:spcPts val="1000"/>
              </a:spcAft>
              <a:buFont typeface="Wingdings" panose="05000000000000000000" pitchFamily="2" charset="2"/>
              <a:buChar char="Ø"/>
            </a:pPr>
            <a:r>
              <a:rPr lang="en-US" sz="3200" dirty="0">
                <a:latin typeface="Cambria" pitchFamily="18" charset="0"/>
                <a:ea typeface="Calibri"/>
                <a:cs typeface="Arial"/>
              </a:rPr>
              <a:t> </a:t>
            </a:r>
            <a:r>
              <a:rPr lang="en-US" sz="2800" dirty="0">
                <a:latin typeface="Cambria" pitchFamily="18" charset="0"/>
                <a:ea typeface="Calibri"/>
                <a:cs typeface="Arial"/>
              </a:rPr>
              <a:t>Body temperature is the difference between the amount of heat produced by the body and the amount of heat lost to the environment measured </a:t>
            </a:r>
            <a:r>
              <a:rPr lang="en-US" sz="2800" dirty="0" smtClean="0">
                <a:latin typeface="Cambria" pitchFamily="18" charset="0"/>
                <a:ea typeface="Calibri"/>
                <a:cs typeface="Arial"/>
              </a:rPr>
              <a:t>in Centigrade or Celsius.</a:t>
            </a:r>
          </a:p>
          <a:p>
            <a:pPr marL="457200" indent="-457200">
              <a:lnSpc>
                <a:spcPct val="115000"/>
              </a:lnSpc>
              <a:spcAft>
                <a:spcPts val="1000"/>
              </a:spcAft>
              <a:buFont typeface="Wingdings" panose="05000000000000000000" pitchFamily="2" charset="2"/>
              <a:buChar char="Ø"/>
            </a:pPr>
            <a:r>
              <a:rPr lang="en-US" sz="2800" dirty="0" smtClean="0">
                <a:latin typeface="Cambria" pitchFamily="18" charset="0"/>
                <a:ea typeface="Calibri"/>
                <a:cs typeface="Arial"/>
              </a:rPr>
              <a:t>Heat </a:t>
            </a:r>
            <a:r>
              <a:rPr lang="en-US" sz="2800" dirty="0">
                <a:latin typeface="Cambria" pitchFamily="18" charset="0"/>
                <a:ea typeface="Calibri"/>
                <a:cs typeface="Arial"/>
              </a:rPr>
              <a:t>is generated by metabolic processes in the core tissues of the body, transferred to the skin surface by the circulating blood, and then dissipated to the environment. </a:t>
            </a:r>
            <a:endParaRPr lang="en-US" sz="2800" dirty="0" smtClean="0">
              <a:latin typeface="Cambria" pitchFamily="18" charset="0"/>
              <a:ea typeface="Calibri"/>
              <a:cs typeface="Arial"/>
            </a:endParaRPr>
          </a:p>
          <a:p>
            <a:pPr marL="457200" indent="-457200">
              <a:lnSpc>
                <a:spcPct val="115000"/>
              </a:lnSpc>
              <a:spcAft>
                <a:spcPts val="1000"/>
              </a:spcAft>
              <a:buFont typeface="Wingdings" panose="05000000000000000000" pitchFamily="2" charset="2"/>
              <a:buChar char="Ø"/>
            </a:pPr>
            <a:r>
              <a:rPr lang="en-US" sz="2800" dirty="0" smtClean="0">
                <a:latin typeface="Cambria" pitchFamily="18" charset="0"/>
                <a:ea typeface="Calibri"/>
                <a:cs typeface="Arial"/>
              </a:rPr>
              <a:t>Core </a:t>
            </a:r>
            <a:r>
              <a:rPr lang="en-US" sz="2800" dirty="0">
                <a:latin typeface="Cambria" pitchFamily="18" charset="0"/>
                <a:ea typeface="Calibri"/>
                <a:cs typeface="Arial"/>
              </a:rPr>
              <a:t>body temperature (</a:t>
            </a:r>
            <a:r>
              <a:rPr lang="en-US" sz="2800" dirty="0" smtClean="0">
                <a:latin typeface="Cambria" pitchFamily="18" charset="0"/>
                <a:ea typeface="Calibri"/>
                <a:cs typeface="Arial"/>
              </a:rPr>
              <a:t>intra-cranial</a:t>
            </a:r>
            <a:r>
              <a:rPr lang="en-US" sz="2800" dirty="0">
                <a:latin typeface="Cambria" pitchFamily="18" charset="0"/>
                <a:ea typeface="Calibri"/>
                <a:cs typeface="Arial"/>
              </a:rPr>
              <a:t>, </a:t>
            </a:r>
            <a:r>
              <a:rPr lang="en-US" sz="2800" dirty="0" smtClean="0">
                <a:latin typeface="Cambria" pitchFamily="18" charset="0"/>
                <a:ea typeface="Calibri"/>
                <a:cs typeface="Arial"/>
              </a:rPr>
              <a:t>intra-thoracic</a:t>
            </a:r>
            <a:r>
              <a:rPr lang="en-US" sz="2800" dirty="0">
                <a:latin typeface="Cambria" pitchFamily="18" charset="0"/>
                <a:ea typeface="Calibri"/>
                <a:cs typeface="Arial"/>
              </a:rPr>
              <a:t>, and intra-abdominal) is higher than surface body temperature. </a:t>
            </a:r>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73883" y="697791"/>
            <a:ext cx="11176499" cy="4246291"/>
          </a:xfrm>
          <a:prstGeom prst="rect">
            <a:avLst/>
          </a:prstGeom>
        </p:spPr>
        <p:txBody>
          <a:bodyPr wrap="square">
            <a:spAutoFit/>
          </a:bodyPr>
          <a:lstStyle/>
          <a:p>
            <a:pPr indent="457200" algn="ctr">
              <a:lnSpc>
                <a:spcPct val="115000"/>
              </a:lnSpc>
              <a:spcAft>
                <a:spcPts val="1000"/>
              </a:spcAft>
            </a:pPr>
            <a:r>
              <a:rPr lang="en-US" sz="2400" b="1" u="sng" dirty="0" smtClean="0">
                <a:latin typeface="Cambria" pitchFamily="18" charset="0"/>
                <a:ea typeface="Calibri"/>
                <a:cs typeface="Arial"/>
              </a:rPr>
              <a:t>Decreased </a:t>
            </a:r>
            <a:r>
              <a:rPr lang="en-US" sz="2400" b="1" u="sng" dirty="0">
                <a:latin typeface="Cambria" pitchFamily="18" charset="0"/>
                <a:ea typeface="Calibri"/>
                <a:cs typeface="Arial"/>
              </a:rPr>
              <a:t>Body </a:t>
            </a:r>
            <a:r>
              <a:rPr lang="en-US" sz="2400" b="1" u="sng" dirty="0" smtClean="0">
                <a:latin typeface="Cambria" pitchFamily="18" charset="0"/>
                <a:ea typeface="Calibri"/>
                <a:cs typeface="Arial"/>
              </a:rPr>
              <a:t>Temperature</a:t>
            </a:r>
          </a:p>
          <a:p>
            <a:pPr indent="457200" algn="ctr">
              <a:lnSpc>
                <a:spcPct val="115000"/>
              </a:lnSpc>
              <a:spcAft>
                <a:spcPts val="1000"/>
              </a:spcAft>
            </a:pPr>
            <a:endParaRPr lang="en-US" sz="2400" b="1" u="sng" dirty="0" smtClean="0">
              <a:latin typeface="Cambria" pitchFamily="18" charset="0"/>
              <a:ea typeface="Calibri"/>
              <a:cs typeface="Arial"/>
            </a:endParaRPr>
          </a:p>
          <a:p>
            <a:pPr indent="457200">
              <a:lnSpc>
                <a:spcPct val="115000"/>
              </a:lnSpc>
              <a:spcAft>
                <a:spcPts val="1000"/>
              </a:spcAft>
            </a:pPr>
            <a:r>
              <a:rPr lang="en-US" dirty="0" smtClean="0">
                <a:latin typeface="Cambria" pitchFamily="18" charset="0"/>
                <a:ea typeface="Calibri"/>
                <a:cs typeface="Arial"/>
              </a:rPr>
              <a:t> </a:t>
            </a:r>
            <a:r>
              <a:rPr lang="en-US" sz="2800" b="1" u="sng" dirty="0" smtClean="0">
                <a:solidFill>
                  <a:srgbClr val="FF0000"/>
                </a:solidFill>
                <a:latin typeface="Cambria" pitchFamily="18" charset="0"/>
                <a:ea typeface="Calibri"/>
                <a:cs typeface="Arial"/>
              </a:rPr>
              <a:t>Hypothermia:</a:t>
            </a:r>
            <a:r>
              <a:rPr lang="en-US" sz="2800" dirty="0" smtClean="0">
                <a:solidFill>
                  <a:srgbClr val="FF0000"/>
                </a:solidFill>
                <a:latin typeface="Cambria" pitchFamily="18" charset="0"/>
                <a:ea typeface="Calibri"/>
                <a:cs typeface="Arial"/>
              </a:rPr>
              <a:t> </a:t>
            </a:r>
            <a:r>
              <a:rPr lang="en-US" sz="2400" dirty="0">
                <a:latin typeface="Cambria" pitchFamily="18" charset="0"/>
                <a:ea typeface="Calibri"/>
                <a:cs typeface="Arial"/>
              </a:rPr>
              <a:t>is a body temperature below the lower limit of normal</a:t>
            </a:r>
            <a:r>
              <a:rPr lang="en-US" sz="2400" dirty="0" smtClean="0">
                <a:latin typeface="Cambria" pitchFamily="18" charset="0"/>
                <a:ea typeface="Calibri"/>
                <a:cs typeface="Arial"/>
              </a:rPr>
              <a:t>.</a:t>
            </a:r>
          </a:p>
          <a:p>
            <a:pPr indent="457200">
              <a:lnSpc>
                <a:spcPct val="115000"/>
              </a:lnSpc>
              <a:spcAft>
                <a:spcPts val="1000"/>
              </a:spcAft>
            </a:pPr>
            <a:r>
              <a:rPr lang="en-US" sz="2400" b="1" u="sng" dirty="0" smtClean="0">
                <a:solidFill>
                  <a:srgbClr val="FF0000"/>
                </a:solidFill>
                <a:latin typeface="Cambria" pitchFamily="18" charset="0"/>
                <a:ea typeface="Calibri"/>
                <a:cs typeface="Arial"/>
              </a:rPr>
              <a:t>Causes of Hypothermia:</a:t>
            </a:r>
            <a:endParaRPr lang="en-US" sz="2400" b="1" u="sng" dirty="0">
              <a:solidFill>
                <a:srgbClr val="FF0000"/>
              </a:solidFill>
              <a:latin typeface="Cambria" pitchFamily="18" charset="0"/>
              <a:ea typeface="Calibri"/>
              <a:cs typeface="Arial"/>
            </a:endParaRPr>
          </a:p>
          <a:p>
            <a:pPr indent="457200">
              <a:lnSpc>
                <a:spcPct val="115000"/>
              </a:lnSpc>
              <a:spcAft>
                <a:spcPts val="1000"/>
              </a:spcAft>
            </a:pPr>
            <a:r>
              <a:rPr lang="en-US" sz="2400" dirty="0" smtClean="0">
                <a:latin typeface="Cambria" pitchFamily="18" charset="0"/>
                <a:ea typeface="Calibri"/>
                <a:cs typeface="Arial"/>
              </a:rPr>
              <a:t> 1- </a:t>
            </a:r>
            <a:r>
              <a:rPr lang="en-US" sz="2400" dirty="0">
                <a:latin typeface="Cambria" pitchFamily="18" charset="0"/>
                <a:ea typeface="Calibri"/>
                <a:cs typeface="Arial"/>
              </a:rPr>
              <a:t>unprotected exposure to cold environments. </a:t>
            </a:r>
            <a:endParaRPr lang="en-US" sz="2400" dirty="0" smtClean="0">
              <a:latin typeface="Cambria" pitchFamily="18" charset="0"/>
              <a:ea typeface="Calibri"/>
              <a:cs typeface="Arial"/>
            </a:endParaRPr>
          </a:p>
          <a:p>
            <a:pPr indent="457200">
              <a:lnSpc>
                <a:spcPct val="115000"/>
              </a:lnSpc>
              <a:spcAft>
                <a:spcPts val="1000"/>
              </a:spcAft>
            </a:pPr>
            <a:r>
              <a:rPr lang="en-US" sz="2400" dirty="0" smtClean="0">
                <a:latin typeface="Cambria" pitchFamily="18" charset="0"/>
                <a:ea typeface="Calibri"/>
                <a:cs typeface="Arial"/>
              </a:rPr>
              <a:t>2- Chronic </a:t>
            </a:r>
            <a:r>
              <a:rPr lang="en-US" sz="2400" dirty="0">
                <a:latin typeface="Cambria" pitchFamily="18" charset="0"/>
                <a:ea typeface="Calibri"/>
                <a:cs typeface="Arial"/>
              </a:rPr>
              <a:t>conditions—such as alcoholism, malnutrition, and </a:t>
            </a:r>
            <a:r>
              <a:rPr lang="en-US" sz="2400" dirty="0" smtClean="0">
                <a:latin typeface="Cambria" pitchFamily="18" charset="0"/>
                <a:ea typeface="Calibri"/>
                <a:cs typeface="Arial"/>
              </a:rPr>
              <a:t>hypothyroidism  </a:t>
            </a:r>
            <a:endParaRPr lang="en-US" sz="2400" dirty="0">
              <a:latin typeface="Cambria" pitchFamily="18" charset="0"/>
              <a:ea typeface="Calibri"/>
              <a:cs typeface="Arial"/>
            </a:endParaRPr>
          </a:p>
          <a:p>
            <a:pPr indent="457200">
              <a:lnSpc>
                <a:spcPct val="115000"/>
              </a:lnSpc>
              <a:spcAft>
                <a:spcPts val="1000"/>
              </a:spcAft>
            </a:pPr>
            <a:endParaRPr lang="en-US" dirty="0">
              <a:latin typeface="Cambria" pitchFamily="18" charset="0"/>
              <a:ea typeface="Calibri"/>
              <a:cs typeface="Arial"/>
            </a:endParaRPr>
          </a:p>
          <a:p>
            <a:pPr indent="457200">
              <a:lnSpc>
                <a:spcPct val="115000"/>
              </a:lnSpc>
              <a:spcAft>
                <a:spcPts val="1000"/>
              </a:spcAft>
            </a:pPr>
            <a:endParaRPr lang="en-US" dirty="0">
              <a:latin typeface="Cambria" pitchFamily="18" charset="0"/>
              <a:ea typeface="Calibri"/>
              <a:cs typeface="Arial"/>
            </a:endParaRP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14076" y="137840"/>
            <a:ext cx="11733719" cy="6029343"/>
          </a:xfrm>
          <a:prstGeom prst="rect">
            <a:avLst/>
          </a:prstGeom>
        </p:spPr>
        <p:txBody>
          <a:bodyPr wrap="square">
            <a:spAutoFit/>
          </a:bodyPr>
          <a:lstStyle/>
          <a:p>
            <a:pPr indent="457200" algn="ctr">
              <a:lnSpc>
                <a:spcPct val="115000"/>
              </a:lnSpc>
              <a:spcAft>
                <a:spcPts val="1000"/>
              </a:spcAft>
            </a:pPr>
            <a:r>
              <a:rPr lang="en-US" sz="3200" b="1" u="sng" dirty="0">
                <a:solidFill>
                  <a:srgbClr val="FF0000"/>
                </a:solidFill>
                <a:latin typeface="Cambria" pitchFamily="18" charset="0"/>
                <a:ea typeface="Calibri"/>
                <a:cs typeface="Arial"/>
              </a:rPr>
              <a:t>Physical Effects of Hypothermia </a:t>
            </a:r>
            <a:endParaRPr lang="en-US" sz="3200" b="1" u="sng" dirty="0" smtClean="0">
              <a:solidFill>
                <a:srgbClr val="FF0000"/>
              </a:solidFill>
              <a:latin typeface="Cambria" pitchFamily="18" charset="0"/>
              <a:ea typeface="Calibri"/>
              <a:cs typeface="Arial"/>
            </a:endParaRPr>
          </a:p>
          <a:p>
            <a:pPr marL="457200" indent="-457200">
              <a:lnSpc>
                <a:spcPct val="115000"/>
              </a:lnSpc>
              <a:spcAft>
                <a:spcPts val="1000"/>
              </a:spcAft>
              <a:buFont typeface="+mj-lt"/>
              <a:buAutoNum type="arabicPeriod"/>
            </a:pPr>
            <a:r>
              <a:rPr lang="en-US" sz="2800" dirty="0" smtClean="0">
                <a:latin typeface="Cambria" pitchFamily="18" charset="0"/>
                <a:ea typeface="Calibri"/>
                <a:cs typeface="Arial"/>
              </a:rPr>
              <a:t>Patients </a:t>
            </a:r>
            <a:r>
              <a:rPr lang="en-US" sz="2800" dirty="0">
                <a:latin typeface="Cambria" pitchFamily="18" charset="0"/>
                <a:ea typeface="Calibri"/>
                <a:cs typeface="Arial"/>
              </a:rPr>
              <a:t>with hypothermia may experience poor coordination, slurred speech, poor judgment, amnesia, hallucinations, and stupor. </a:t>
            </a:r>
            <a:endParaRPr lang="en-US" sz="2800" dirty="0" smtClean="0">
              <a:latin typeface="Cambria" pitchFamily="18" charset="0"/>
              <a:ea typeface="Calibri"/>
              <a:cs typeface="Arial"/>
            </a:endParaRPr>
          </a:p>
          <a:p>
            <a:pPr marL="457200" indent="-457200">
              <a:lnSpc>
                <a:spcPct val="115000"/>
              </a:lnSpc>
              <a:spcAft>
                <a:spcPts val="1000"/>
              </a:spcAft>
              <a:buFont typeface="+mj-lt"/>
              <a:buAutoNum type="arabicPeriod"/>
            </a:pPr>
            <a:r>
              <a:rPr lang="en-US" sz="2800" dirty="0" smtClean="0">
                <a:latin typeface="Cambria" pitchFamily="18" charset="0"/>
                <a:ea typeface="Calibri"/>
                <a:cs typeface="Arial"/>
              </a:rPr>
              <a:t>Respirations </a:t>
            </a:r>
            <a:r>
              <a:rPr lang="en-US" sz="2800" dirty="0">
                <a:latin typeface="Cambria" pitchFamily="18" charset="0"/>
                <a:ea typeface="Calibri"/>
                <a:cs typeface="Arial"/>
              </a:rPr>
              <a:t>increase, and the pulse becomes weak and irregular, with lowering blood pressure</a:t>
            </a:r>
            <a:r>
              <a:rPr lang="en-US" sz="2800" dirty="0" smtClean="0">
                <a:latin typeface="Cambria" pitchFamily="18" charset="0"/>
                <a:ea typeface="Calibri"/>
                <a:cs typeface="Arial"/>
              </a:rPr>
              <a:t>.</a:t>
            </a:r>
          </a:p>
          <a:p>
            <a:pPr indent="457200" algn="ctr">
              <a:lnSpc>
                <a:spcPct val="115000"/>
              </a:lnSpc>
              <a:spcAft>
                <a:spcPts val="1000"/>
              </a:spcAft>
            </a:pPr>
            <a:r>
              <a:rPr lang="en-US" sz="3200" b="1" u="sng" dirty="0" smtClean="0">
                <a:solidFill>
                  <a:srgbClr val="FF0000"/>
                </a:solidFill>
                <a:latin typeface="Cambria" pitchFamily="18" charset="0"/>
                <a:ea typeface="Calibri"/>
                <a:cs typeface="Arial"/>
              </a:rPr>
              <a:t> </a:t>
            </a:r>
            <a:r>
              <a:rPr lang="en-US" sz="3200" b="1" u="sng" dirty="0">
                <a:solidFill>
                  <a:srgbClr val="FF0000"/>
                </a:solidFill>
                <a:latin typeface="Cambria" pitchFamily="18" charset="0"/>
                <a:ea typeface="Calibri"/>
                <a:cs typeface="Arial"/>
              </a:rPr>
              <a:t>Treatment of Hypothermia </a:t>
            </a:r>
            <a:endParaRPr lang="en-US" sz="3200" b="1" u="sng" dirty="0" smtClean="0">
              <a:solidFill>
                <a:srgbClr val="FF0000"/>
              </a:solidFill>
              <a:latin typeface="Cambria" pitchFamily="18" charset="0"/>
              <a:ea typeface="Calibri"/>
              <a:cs typeface="Arial"/>
            </a:endParaRPr>
          </a:p>
          <a:p>
            <a:pPr indent="457200">
              <a:lnSpc>
                <a:spcPct val="115000"/>
              </a:lnSpc>
              <a:spcAft>
                <a:spcPts val="1000"/>
              </a:spcAft>
            </a:pPr>
            <a:r>
              <a:rPr lang="en-US" sz="3200" dirty="0" smtClean="0">
                <a:solidFill>
                  <a:srgbClr val="002060"/>
                </a:solidFill>
                <a:latin typeface="Cambria" pitchFamily="18" charset="0"/>
                <a:ea typeface="Calibri"/>
                <a:cs typeface="Arial"/>
              </a:rPr>
              <a:t>** Treatment </a:t>
            </a:r>
            <a:r>
              <a:rPr lang="en-US" sz="3200" dirty="0">
                <a:solidFill>
                  <a:srgbClr val="002060"/>
                </a:solidFill>
                <a:latin typeface="Cambria" pitchFamily="18" charset="0"/>
                <a:ea typeface="Calibri"/>
                <a:cs typeface="Arial"/>
              </a:rPr>
              <a:t>of hypothermia includes rewarming the patient. </a:t>
            </a:r>
            <a:endParaRPr lang="en-US" sz="3200" dirty="0" smtClean="0">
              <a:solidFill>
                <a:srgbClr val="002060"/>
              </a:solidFill>
              <a:latin typeface="Cambria" pitchFamily="18" charset="0"/>
              <a:ea typeface="Calibri"/>
              <a:cs typeface="Arial"/>
            </a:endParaRPr>
          </a:p>
          <a:p>
            <a:pPr marL="342900" indent="-342900">
              <a:lnSpc>
                <a:spcPct val="115000"/>
              </a:lnSpc>
              <a:spcAft>
                <a:spcPts val="1000"/>
              </a:spcAft>
              <a:buFont typeface="Wingdings" panose="05000000000000000000" pitchFamily="2" charset="2"/>
              <a:buChar char="ü"/>
            </a:pPr>
            <a:r>
              <a:rPr lang="en-US" sz="2800" dirty="0" smtClean="0">
                <a:latin typeface="Cambria" pitchFamily="18" charset="0"/>
                <a:ea typeface="Calibri"/>
                <a:cs typeface="Arial"/>
              </a:rPr>
              <a:t>Rewarming </a:t>
            </a:r>
            <a:r>
              <a:rPr lang="en-US" sz="2800" dirty="0">
                <a:latin typeface="Cambria" pitchFamily="18" charset="0"/>
                <a:ea typeface="Calibri"/>
                <a:cs typeface="Arial"/>
              </a:rPr>
              <a:t>can be accomplished by covering with additional clothing and blankets, the use of heating blankets and pads, and radiant warmers</a:t>
            </a:r>
            <a:r>
              <a:rPr lang="en-US" sz="2800" dirty="0" smtClean="0">
                <a:latin typeface="Cambria" pitchFamily="18" charset="0"/>
                <a:ea typeface="Calibri"/>
                <a:cs typeface="Arial"/>
              </a:rPr>
              <a:t>.</a:t>
            </a:r>
          </a:p>
          <a:p>
            <a:pPr marL="342900" indent="-342900">
              <a:lnSpc>
                <a:spcPct val="115000"/>
              </a:lnSpc>
              <a:spcAft>
                <a:spcPts val="1000"/>
              </a:spcAft>
              <a:buFont typeface="Wingdings" panose="05000000000000000000" pitchFamily="2" charset="2"/>
              <a:buChar char="ü"/>
            </a:pPr>
            <a:r>
              <a:rPr lang="en-US" sz="2800" dirty="0" smtClean="0">
                <a:latin typeface="Cambria" pitchFamily="18" charset="0"/>
                <a:ea typeface="Calibri"/>
                <a:cs typeface="Arial"/>
              </a:rPr>
              <a:t> </a:t>
            </a:r>
            <a:r>
              <a:rPr lang="en-US" sz="2800" dirty="0">
                <a:latin typeface="Cambria" pitchFamily="18" charset="0"/>
                <a:ea typeface="Calibri"/>
                <a:cs typeface="Arial"/>
              </a:rPr>
              <a:t>Warm fluids are administered </a:t>
            </a:r>
            <a:r>
              <a:rPr lang="en-US" sz="2800" dirty="0" smtClean="0">
                <a:latin typeface="Cambria" pitchFamily="18" charset="0"/>
                <a:ea typeface="Calibri"/>
                <a:cs typeface="Arial"/>
              </a:rPr>
              <a:t>orally </a:t>
            </a:r>
            <a:r>
              <a:rPr lang="en-US" sz="2800" dirty="0">
                <a:latin typeface="Cambria" pitchFamily="18" charset="0"/>
                <a:ea typeface="Calibri"/>
                <a:cs typeface="Arial"/>
              </a:rPr>
              <a:t>or through the intravenous route.</a:t>
            </a:r>
          </a:p>
        </p:txBody>
      </p:sp>
    </p:spTree>
    <p:extLst>
      <p:ext uri="{BB962C8B-B14F-4D97-AF65-F5344CB8AC3E}">
        <p14:creationId xmlns:p14="http://schemas.microsoft.com/office/powerpoint/2010/main" val="23555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276472" y="-26199"/>
            <a:ext cx="11915528" cy="6555641"/>
          </a:xfrm>
          <a:prstGeom prst="rect">
            <a:avLst/>
          </a:prstGeom>
        </p:spPr>
        <p:txBody>
          <a:bodyPr wrap="square">
            <a:spAutoFit/>
          </a:bodyPr>
          <a:lstStyle/>
          <a:p>
            <a:endParaRPr lang="en-US" dirty="0"/>
          </a:p>
          <a:p>
            <a:pPr algn="ctr"/>
            <a:r>
              <a:rPr lang="en-US" sz="3200" b="1" u="sng" dirty="0" smtClean="0">
                <a:solidFill>
                  <a:srgbClr val="FF0000"/>
                </a:solidFill>
                <a:latin typeface="Cambria" pitchFamily="18" charset="0"/>
              </a:rPr>
              <a:t>Nursing Intervention for Hypothermia</a:t>
            </a:r>
          </a:p>
          <a:p>
            <a:pPr algn="ctr"/>
            <a:endParaRPr lang="en-US" sz="3200" b="1" u="sng" dirty="0"/>
          </a:p>
          <a:p>
            <a:pPr marL="342900" indent="-342900">
              <a:buFont typeface="+mj-lt"/>
              <a:buAutoNum type="arabicPeriod"/>
            </a:pPr>
            <a:r>
              <a:rPr lang="en-US" sz="3200" dirty="0">
                <a:latin typeface="Cambria" pitchFamily="18" charset="0"/>
              </a:rPr>
              <a:t>Note and monitor patient’s temperature.</a:t>
            </a:r>
          </a:p>
          <a:p>
            <a:pPr marL="342900" indent="-342900">
              <a:buFont typeface="+mj-lt"/>
              <a:buAutoNum type="arabicPeriod"/>
            </a:pPr>
            <a:r>
              <a:rPr lang="en-US" sz="3200" dirty="0">
                <a:latin typeface="Cambria" pitchFamily="18" charset="0"/>
              </a:rPr>
              <a:t>Monitor the patient’s HR, heart rhythm, and BP</a:t>
            </a:r>
            <a:r>
              <a:rPr lang="en-US" sz="3200" dirty="0" smtClean="0">
                <a:latin typeface="Cambria" pitchFamily="18" charset="0"/>
              </a:rPr>
              <a:t>.</a:t>
            </a:r>
            <a:endParaRPr lang="en-US" sz="3200" dirty="0">
              <a:latin typeface="Cambria" pitchFamily="18" charset="0"/>
            </a:endParaRPr>
          </a:p>
          <a:p>
            <a:pPr marL="342900" indent="-342900">
              <a:buFont typeface="+mj-lt"/>
              <a:buAutoNum type="arabicPeriod"/>
            </a:pPr>
            <a:r>
              <a:rPr lang="en-US" sz="3200" dirty="0">
                <a:latin typeface="Cambria" pitchFamily="18" charset="0"/>
              </a:rPr>
              <a:t>Evaluate the patient’s nutrition and weight</a:t>
            </a:r>
            <a:r>
              <a:rPr lang="en-US" sz="3200" dirty="0" smtClean="0">
                <a:latin typeface="Cambria" pitchFamily="18" charset="0"/>
              </a:rPr>
              <a:t>.</a:t>
            </a:r>
            <a:endParaRPr lang="en-US" sz="3200" dirty="0">
              <a:latin typeface="Cambria" pitchFamily="18" charset="0"/>
            </a:endParaRPr>
          </a:p>
          <a:p>
            <a:pPr marL="342900" indent="-342900">
              <a:buFont typeface="+mj-lt"/>
              <a:buAutoNum type="arabicPeriod"/>
            </a:pPr>
            <a:r>
              <a:rPr lang="en-US" sz="3200" dirty="0">
                <a:latin typeface="Cambria" pitchFamily="18" charset="0"/>
              </a:rPr>
              <a:t>Monitor fluid intake and urine output </a:t>
            </a:r>
          </a:p>
          <a:p>
            <a:pPr marL="342900" indent="-342900">
              <a:buFont typeface="+mj-lt"/>
              <a:buAutoNum type="arabicPeriod"/>
            </a:pPr>
            <a:r>
              <a:rPr lang="en-US" sz="3200" dirty="0">
                <a:latin typeface="Cambria" pitchFamily="18" charset="0"/>
              </a:rPr>
              <a:t>Check for electrolytes, arterial blood gases, and oxygen saturation by pulse </a:t>
            </a:r>
            <a:r>
              <a:rPr lang="en-US" sz="3200" dirty="0" err="1">
                <a:latin typeface="Cambria" pitchFamily="18" charset="0"/>
              </a:rPr>
              <a:t>oximetry</a:t>
            </a:r>
            <a:r>
              <a:rPr lang="en-US" sz="3200" dirty="0">
                <a:latin typeface="Cambria" pitchFamily="18" charset="0"/>
              </a:rPr>
              <a:t>.</a:t>
            </a:r>
          </a:p>
          <a:p>
            <a:pPr marL="342900" indent="-342900">
              <a:buFont typeface="+mj-lt"/>
              <a:buAutoNum type="arabicPeriod"/>
            </a:pPr>
            <a:r>
              <a:rPr lang="en-US" sz="3200" dirty="0">
                <a:latin typeface="Cambria" pitchFamily="18" charset="0"/>
              </a:rPr>
              <a:t>Evaluate for the presence of frostbite, if the patient has had prolonged exposure to a cold environment</a:t>
            </a:r>
            <a:r>
              <a:rPr lang="en-US" sz="3200" dirty="0" smtClean="0">
                <a:latin typeface="Cambria" pitchFamily="18" charset="0"/>
              </a:rPr>
              <a:t>.</a:t>
            </a:r>
            <a:endParaRPr lang="en-US" sz="3200" dirty="0">
              <a:latin typeface="Cambria" pitchFamily="18" charset="0"/>
            </a:endParaRPr>
          </a:p>
          <a:p>
            <a:pPr marL="342900" indent="-342900">
              <a:buFont typeface="+mj-lt"/>
              <a:buAutoNum type="arabicPeriod"/>
            </a:pPr>
            <a:r>
              <a:rPr lang="en-US" sz="3200" dirty="0">
                <a:latin typeface="Cambria" pitchFamily="18" charset="0"/>
              </a:rPr>
              <a:t>Assess the patient’s typical pattern of urination and occurrence of incontinence.</a:t>
            </a:r>
          </a:p>
          <a:p>
            <a:endParaRPr lang="en-US" dirty="0"/>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428064" y="362607"/>
            <a:ext cx="11638454" cy="5562548"/>
          </a:xfrm>
          <a:prstGeom prst="rect">
            <a:avLst/>
          </a:prstGeom>
        </p:spPr>
        <p:txBody>
          <a:bodyPr wrap="square">
            <a:spAutoFit/>
          </a:bodyPr>
          <a:lstStyle/>
          <a:p>
            <a:pPr algn="ctr">
              <a:lnSpc>
                <a:spcPct val="115000"/>
              </a:lnSpc>
              <a:spcAft>
                <a:spcPts val="1000"/>
              </a:spcAft>
            </a:pPr>
            <a:r>
              <a:rPr lang="en-US" sz="4000" b="1" u="sng" dirty="0">
                <a:solidFill>
                  <a:srgbClr val="FF0000"/>
                </a:solidFill>
                <a:latin typeface="Cambria" pitchFamily="18" charset="0"/>
                <a:ea typeface="Calibri"/>
                <a:cs typeface="Arial"/>
              </a:rPr>
              <a:t>RESPIRATIONS </a:t>
            </a:r>
            <a:endParaRPr lang="en-US" sz="3600" b="1" u="sng" dirty="0" smtClean="0">
              <a:solidFill>
                <a:srgbClr val="FF0000"/>
              </a:solidFill>
              <a:latin typeface="Cambria" pitchFamily="18" charset="0"/>
              <a:ea typeface="Calibri"/>
              <a:cs typeface="Arial"/>
            </a:endParaRPr>
          </a:p>
          <a:p>
            <a:pPr>
              <a:lnSpc>
                <a:spcPct val="115000"/>
              </a:lnSpc>
              <a:spcAft>
                <a:spcPts val="1000"/>
              </a:spcAft>
            </a:pPr>
            <a:r>
              <a:rPr lang="en-US" sz="3200" b="1" u="sng" dirty="0" smtClean="0">
                <a:latin typeface="Cambria" pitchFamily="18" charset="0"/>
                <a:ea typeface="Calibri"/>
                <a:cs typeface="Arial"/>
              </a:rPr>
              <a:t>Introduction</a:t>
            </a:r>
            <a:endParaRPr lang="en-US" sz="3200" b="1" u="sng" dirty="0">
              <a:latin typeface="Cambria" pitchFamily="18" charset="0"/>
              <a:ea typeface="Calibri"/>
              <a:cs typeface="Arial"/>
            </a:endParaRPr>
          </a:p>
          <a:p>
            <a:r>
              <a:rPr lang="en-US" sz="3200" dirty="0">
                <a:latin typeface="Cambria" pitchFamily="18" charset="0"/>
                <a:ea typeface="Calibri"/>
                <a:cs typeface="Arial"/>
              </a:rPr>
              <a:t>Respiration involves </a:t>
            </a:r>
            <a:r>
              <a:rPr lang="en-US" sz="3200" u="sng" dirty="0">
                <a:latin typeface="Cambria" pitchFamily="18" charset="0"/>
                <a:ea typeface="Calibri"/>
                <a:cs typeface="Arial"/>
              </a:rPr>
              <a:t>ventilation, diffusion, and perfusion</a:t>
            </a:r>
            <a:r>
              <a:rPr lang="en-US" sz="3200" u="sng" dirty="0" smtClean="0">
                <a:latin typeface="Cambria" pitchFamily="18" charset="0"/>
                <a:ea typeface="Calibri"/>
                <a:cs typeface="Arial"/>
              </a:rPr>
              <a:t>.</a:t>
            </a:r>
          </a:p>
          <a:p>
            <a:pPr marL="457200" indent="-457200">
              <a:buFont typeface="Wingdings" panose="05000000000000000000" pitchFamily="2" charset="2"/>
              <a:buChar char="Ø"/>
            </a:pPr>
            <a:r>
              <a:rPr lang="en-US" sz="3200" b="1" dirty="0" smtClean="0">
                <a:solidFill>
                  <a:srgbClr val="FF0000"/>
                </a:solidFill>
                <a:latin typeface="Cambria" pitchFamily="18" charset="0"/>
                <a:ea typeface="Calibri"/>
                <a:cs typeface="Arial"/>
              </a:rPr>
              <a:t>V</a:t>
            </a:r>
            <a:r>
              <a:rPr lang="en-US" sz="3200" dirty="0" smtClean="0">
                <a:solidFill>
                  <a:srgbClr val="FF0000"/>
                </a:solidFill>
                <a:latin typeface="Cambria" pitchFamily="18" charset="0"/>
                <a:ea typeface="Calibri"/>
                <a:cs typeface="Arial"/>
              </a:rPr>
              <a:t>entilation </a:t>
            </a:r>
            <a:r>
              <a:rPr lang="en-US" sz="3200" dirty="0">
                <a:solidFill>
                  <a:srgbClr val="FF0000"/>
                </a:solidFill>
                <a:latin typeface="Cambria" pitchFamily="18" charset="0"/>
                <a:ea typeface="Calibri"/>
                <a:cs typeface="Arial"/>
              </a:rPr>
              <a:t>(or breathing) </a:t>
            </a:r>
            <a:r>
              <a:rPr lang="en-US" sz="3200" dirty="0">
                <a:latin typeface="Cambria" pitchFamily="18" charset="0"/>
                <a:ea typeface="Calibri"/>
                <a:cs typeface="Arial"/>
              </a:rPr>
              <a:t>is movement of gases in and out of the lungs; inspiration (or inhalation) is the act of breathing in, and expiration (or exhalation) is the act of breathing out. </a:t>
            </a:r>
            <a:endParaRPr lang="en-US" sz="3200" dirty="0" smtClean="0">
              <a:latin typeface="Cambria" pitchFamily="18" charset="0"/>
              <a:ea typeface="Calibri"/>
              <a:cs typeface="Arial"/>
            </a:endParaRPr>
          </a:p>
          <a:p>
            <a:pPr marL="457200" indent="-457200">
              <a:buFont typeface="Wingdings" panose="05000000000000000000" pitchFamily="2" charset="2"/>
              <a:buChar char="Ø"/>
            </a:pPr>
            <a:r>
              <a:rPr lang="en-US" sz="3200" dirty="0" smtClean="0">
                <a:solidFill>
                  <a:srgbClr val="FF0000"/>
                </a:solidFill>
                <a:latin typeface="Cambria" pitchFamily="18" charset="0"/>
                <a:ea typeface="Calibri"/>
                <a:cs typeface="Arial"/>
              </a:rPr>
              <a:t>Diffusion</a:t>
            </a:r>
            <a:r>
              <a:rPr lang="en-US" sz="3200" dirty="0" smtClean="0">
                <a:latin typeface="Cambria" pitchFamily="18" charset="0"/>
                <a:ea typeface="Calibri"/>
                <a:cs typeface="Arial"/>
              </a:rPr>
              <a:t> </a:t>
            </a:r>
            <a:r>
              <a:rPr lang="en-US" sz="3200" dirty="0">
                <a:latin typeface="Cambria" pitchFamily="18" charset="0"/>
                <a:ea typeface="Calibri"/>
                <a:cs typeface="Arial"/>
              </a:rPr>
              <a:t>is the exchange of oxygen and carbon dioxide between the alveoli of the lungs and the circulating blood</a:t>
            </a:r>
            <a:r>
              <a:rPr lang="en-US" sz="3200" dirty="0" smtClean="0">
                <a:latin typeface="Cambria" pitchFamily="18" charset="0"/>
                <a:ea typeface="Calibri"/>
                <a:cs typeface="Arial"/>
              </a:rPr>
              <a:t>.</a:t>
            </a:r>
          </a:p>
          <a:p>
            <a:pPr marL="457200" indent="-457200">
              <a:buFont typeface="Wingdings" panose="05000000000000000000" pitchFamily="2" charset="2"/>
              <a:buChar char="Ø"/>
            </a:pPr>
            <a:r>
              <a:rPr lang="en-US" sz="3200" dirty="0" smtClean="0">
                <a:latin typeface="Cambria" pitchFamily="18" charset="0"/>
                <a:ea typeface="Calibri"/>
                <a:cs typeface="Arial"/>
              </a:rPr>
              <a:t> </a:t>
            </a:r>
            <a:r>
              <a:rPr lang="en-US" sz="3200" dirty="0">
                <a:solidFill>
                  <a:srgbClr val="FF0000"/>
                </a:solidFill>
                <a:latin typeface="Cambria" pitchFamily="18" charset="0"/>
                <a:ea typeface="Calibri"/>
                <a:cs typeface="Arial"/>
              </a:rPr>
              <a:t>Perfusion</a:t>
            </a:r>
            <a:r>
              <a:rPr lang="en-US" sz="3200" dirty="0">
                <a:latin typeface="Cambria" pitchFamily="18" charset="0"/>
                <a:ea typeface="Calibri"/>
                <a:cs typeface="Arial"/>
              </a:rPr>
              <a:t> is the exchange of oxygen and carbon dioxide between the circulating blood and tissue cells. </a:t>
            </a:r>
            <a:endParaRPr lang="ar-IQ" sz="3200" dirty="0">
              <a:latin typeface="Cambria" pitchFamily="18" charset="0"/>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317773" y="697791"/>
            <a:ext cx="11748745" cy="4732258"/>
          </a:xfrm>
          <a:prstGeom prst="rect">
            <a:avLst/>
          </a:prstGeom>
        </p:spPr>
        <p:txBody>
          <a:bodyPr wrap="square">
            <a:spAutoFit/>
          </a:bodyPr>
          <a:lstStyle/>
          <a:p>
            <a:pPr algn="ctr">
              <a:lnSpc>
                <a:spcPct val="115000"/>
              </a:lnSpc>
              <a:spcAft>
                <a:spcPts val="1000"/>
              </a:spcAft>
            </a:pPr>
            <a:r>
              <a:rPr lang="en-US" sz="3200" b="1" u="sng" dirty="0">
                <a:solidFill>
                  <a:srgbClr val="FF0000"/>
                </a:solidFill>
                <a:latin typeface="Cambria" pitchFamily="18" charset="0"/>
                <a:ea typeface="Calibri"/>
                <a:cs typeface="Arial"/>
              </a:rPr>
              <a:t>Physiology of Respirations </a:t>
            </a:r>
          </a:p>
          <a:p>
            <a:pPr>
              <a:lnSpc>
                <a:spcPct val="115000"/>
              </a:lnSpc>
              <a:spcAft>
                <a:spcPts val="1000"/>
              </a:spcAft>
            </a:pPr>
            <a:r>
              <a:rPr lang="en-US" sz="2400" dirty="0">
                <a:latin typeface="Cambria" pitchFamily="18" charset="0"/>
                <a:ea typeface="Calibri"/>
                <a:cs typeface="Arial"/>
              </a:rPr>
              <a:t>The rate and depth of breathing can change in response to tissue demands. These changes are brought about by the inhibition or stimulation of the respiratory muscles by the respiratory centers in the brain. Activation of the respiratory </a:t>
            </a:r>
            <a:r>
              <a:rPr lang="en-US" sz="2800" dirty="0">
                <a:latin typeface="Cambria" pitchFamily="18" charset="0"/>
                <a:ea typeface="Calibri"/>
                <a:cs typeface="Arial"/>
              </a:rPr>
              <a:t>centers</a:t>
            </a:r>
            <a:r>
              <a:rPr lang="en-US" sz="2400" dirty="0">
                <a:latin typeface="Cambria" pitchFamily="18" charset="0"/>
                <a:ea typeface="Calibri"/>
                <a:cs typeface="Arial"/>
              </a:rPr>
              <a:t> occurs </a:t>
            </a:r>
            <a:r>
              <a:rPr lang="en-US" sz="2400" dirty="0" smtClean="0">
                <a:latin typeface="Cambria" pitchFamily="18" charset="0"/>
                <a:ea typeface="Calibri"/>
                <a:cs typeface="Arial"/>
              </a:rPr>
              <a:t>via:</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Impulses </a:t>
            </a:r>
            <a:r>
              <a:rPr lang="en-US" sz="2400" dirty="0">
                <a:latin typeface="Cambria" pitchFamily="18" charset="0"/>
                <a:ea typeface="Calibri"/>
                <a:cs typeface="Arial"/>
              </a:rPr>
              <a:t>from chemoreceptors located in the aortic arch and carotid </a:t>
            </a:r>
            <a:r>
              <a:rPr lang="en-US" sz="2400" dirty="0" smtClean="0">
                <a:latin typeface="Cambria" pitchFamily="18" charset="0"/>
                <a:ea typeface="Calibri"/>
                <a:cs typeface="Arial"/>
              </a:rPr>
              <a:t>arteries</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Stretch </a:t>
            </a:r>
            <a:r>
              <a:rPr lang="en-US" sz="2400" dirty="0">
                <a:latin typeface="Cambria" pitchFamily="18" charset="0"/>
                <a:ea typeface="Calibri"/>
                <a:cs typeface="Arial"/>
              </a:rPr>
              <a:t>and irritant receptors in the lungs</a:t>
            </a:r>
            <a:r>
              <a:rPr lang="en-US" sz="2400" dirty="0" smtClean="0">
                <a:latin typeface="Cambria" pitchFamily="18" charset="0"/>
                <a:ea typeface="Calibri"/>
                <a:cs typeface="Arial"/>
              </a:rPr>
              <a:t>,</a:t>
            </a:r>
          </a:p>
          <a:p>
            <a:pPr marL="457200" indent="-457200">
              <a:lnSpc>
                <a:spcPct val="115000"/>
              </a:lnSpc>
              <a:spcAft>
                <a:spcPts val="1000"/>
              </a:spcAft>
              <a:buFont typeface="Arial" pitchFamily="34" charset="0"/>
              <a:buChar char="•"/>
            </a:pPr>
            <a:r>
              <a:rPr lang="en-US" sz="2400" dirty="0" smtClean="0">
                <a:latin typeface="Cambria" pitchFamily="18" charset="0"/>
                <a:ea typeface="Calibri"/>
                <a:cs typeface="Arial"/>
              </a:rPr>
              <a:t> Receptors </a:t>
            </a:r>
            <a:r>
              <a:rPr lang="en-US" sz="2400" dirty="0">
                <a:latin typeface="Cambria" pitchFamily="18" charset="0"/>
                <a:ea typeface="Calibri"/>
                <a:cs typeface="Arial"/>
              </a:rPr>
              <a:t>in muscles and joints</a:t>
            </a:r>
            <a:r>
              <a:rPr lang="en-US" sz="2400" dirty="0" smtClean="0">
                <a:latin typeface="Cambria" pitchFamily="18" charset="0"/>
                <a:ea typeface="Calibri"/>
                <a:cs typeface="Arial"/>
              </a:rPr>
              <a:t>.</a:t>
            </a:r>
          </a:p>
          <a:p>
            <a:pPr>
              <a:lnSpc>
                <a:spcPct val="115000"/>
              </a:lnSpc>
              <a:spcAft>
                <a:spcPts val="1000"/>
              </a:spcAft>
            </a:pPr>
            <a:r>
              <a:rPr lang="en-US" sz="2400" dirty="0" smtClean="0">
                <a:latin typeface="Cambria" pitchFamily="18" charset="0"/>
                <a:ea typeface="Calibri"/>
                <a:cs typeface="Arial"/>
              </a:rPr>
              <a:t> </a:t>
            </a:r>
            <a:r>
              <a:rPr lang="en-US" sz="2400" dirty="0">
                <a:latin typeface="Cambria" pitchFamily="18" charset="0"/>
                <a:ea typeface="Calibri"/>
                <a:cs typeface="Arial"/>
              </a:rPr>
              <a:t>An increase in carbon dioxide is the most powerful respiratory stimulant, causing an increase in respiratory depth and rate. </a:t>
            </a: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965697" y="367817"/>
            <a:ext cx="10598774" cy="5635389"/>
          </a:xfrm>
          <a:prstGeom prst="rect">
            <a:avLst/>
          </a:prstGeom>
        </p:spPr>
        <p:txBody>
          <a:bodyPr wrap="square">
            <a:spAutoFit/>
          </a:bodyPr>
          <a:lstStyle/>
          <a:p>
            <a:pPr algn="ctr">
              <a:lnSpc>
                <a:spcPct val="115000"/>
              </a:lnSpc>
              <a:spcAft>
                <a:spcPts val="1000"/>
              </a:spcAft>
            </a:pPr>
            <a:r>
              <a:rPr lang="en-US" sz="3200" b="1" u="sng" dirty="0">
                <a:solidFill>
                  <a:srgbClr val="FF0000"/>
                </a:solidFill>
                <a:latin typeface="Cambria" pitchFamily="18" charset="0"/>
                <a:ea typeface="Calibri"/>
                <a:cs typeface="Arial"/>
              </a:rPr>
              <a:t>Factors Affecting Respirations</a:t>
            </a:r>
          </a:p>
          <a:p>
            <a:pPr>
              <a:lnSpc>
                <a:spcPct val="115000"/>
              </a:lnSpc>
              <a:spcAft>
                <a:spcPts val="1000"/>
              </a:spcAft>
            </a:pPr>
            <a:r>
              <a:rPr lang="en-US" sz="2400" dirty="0">
                <a:latin typeface="Cambria" pitchFamily="18" charset="0"/>
                <a:ea typeface="Calibri"/>
                <a:cs typeface="Arial"/>
              </a:rPr>
              <a:t> Many different factors affect respiratory rate and depth. These factors </a:t>
            </a:r>
            <a:r>
              <a:rPr lang="en-US" sz="2400" dirty="0" smtClean="0">
                <a:latin typeface="Cambria" pitchFamily="18" charset="0"/>
                <a:ea typeface="Calibri"/>
                <a:cs typeface="Arial"/>
              </a:rPr>
              <a:t>include:</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 Exercise</a:t>
            </a:r>
          </a:p>
          <a:p>
            <a:pPr marL="457200" indent="-457200">
              <a:lnSpc>
                <a:spcPct val="115000"/>
              </a:lnSpc>
              <a:spcAft>
                <a:spcPts val="1000"/>
              </a:spcAft>
              <a:buFont typeface="+mj-lt"/>
              <a:buAutoNum type="arabicPeriod"/>
            </a:pPr>
            <a:r>
              <a:rPr lang="en-US" sz="2400" dirty="0">
                <a:latin typeface="Cambria" pitchFamily="18" charset="0"/>
                <a:ea typeface="Calibri"/>
                <a:cs typeface="Arial"/>
              </a:rPr>
              <a:t>R</a:t>
            </a:r>
            <a:r>
              <a:rPr lang="en-US" sz="2400" dirty="0" smtClean="0">
                <a:latin typeface="Cambria" pitchFamily="18" charset="0"/>
                <a:ea typeface="Calibri"/>
                <a:cs typeface="Arial"/>
              </a:rPr>
              <a:t>espiratory </a:t>
            </a:r>
            <a:r>
              <a:rPr lang="en-US" sz="2400" dirty="0">
                <a:latin typeface="Cambria" pitchFamily="18" charset="0"/>
                <a:ea typeface="Calibri"/>
                <a:cs typeface="Arial"/>
              </a:rPr>
              <a:t>and cardiovascular </a:t>
            </a:r>
            <a:r>
              <a:rPr lang="en-US" sz="2400" dirty="0" smtClean="0">
                <a:latin typeface="Cambria" pitchFamily="18" charset="0"/>
                <a:ea typeface="Calibri"/>
                <a:cs typeface="Arial"/>
              </a:rPr>
              <a:t>disease</a:t>
            </a:r>
          </a:p>
          <a:p>
            <a:pPr marL="457200" indent="-457200">
              <a:lnSpc>
                <a:spcPct val="115000"/>
              </a:lnSpc>
              <a:spcAft>
                <a:spcPts val="1000"/>
              </a:spcAft>
              <a:buFont typeface="+mj-lt"/>
              <a:buAutoNum type="arabicPeriod"/>
            </a:pPr>
            <a:r>
              <a:rPr lang="en-US" sz="2400" dirty="0">
                <a:latin typeface="Cambria" pitchFamily="18" charset="0"/>
                <a:ea typeface="Calibri"/>
                <a:cs typeface="Arial"/>
              </a:rPr>
              <a:t>A</a:t>
            </a:r>
            <a:r>
              <a:rPr lang="en-US" sz="2400" dirty="0" smtClean="0">
                <a:latin typeface="Cambria" pitchFamily="18" charset="0"/>
                <a:ea typeface="Calibri"/>
                <a:cs typeface="Arial"/>
              </a:rPr>
              <a:t>lterations </a:t>
            </a:r>
            <a:r>
              <a:rPr lang="en-US" sz="2400" dirty="0">
                <a:latin typeface="Cambria" pitchFamily="18" charset="0"/>
                <a:ea typeface="Calibri"/>
                <a:cs typeface="Arial"/>
              </a:rPr>
              <a:t>in fluid, electrolyte, and acid–base </a:t>
            </a:r>
            <a:r>
              <a:rPr lang="en-US" sz="2400" dirty="0" smtClean="0">
                <a:latin typeface="Cambria" pitchFamily="18" charset="0"/>
                <a:ea typeface="Calibri"/>
                <a:cs typeface="Arial"/>
              </a:rPr>
              <a:t>balances</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Medications</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Trauma</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Infection</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Pain</a:t>
            </a:r>
          </a:p>
          <a:p>
            <a:pPr marL="457200" indent="-457200">
              <a:lnSpc>
                <a:spcPct val="115000"/>
              </a:lnSpc>
              <a:spcAft>
                <a:spcPts val="1000"/>
              </a:spcAft>
              <a:buFont typeface="+mj-lt"/>
              <a:buAutoNum type="arabicPeriod"/>
            </a:pPr>
            <a:r>
              <a:rPr lang="en-US" sz="2400" dirty="0" smtClean="0">
                <a:latin typeface="Cambria" pitchFamily="18" charset="0"/>
                <a:ea typeface="Calibri"/>
                <a:cs typeface="Arial"/>
              </a:rPr>
              <a:t>Emotions</a:t>
            </a:r>
            <a:endParaRPr lang="en-US" sz="2400" dirty="0">
              <a:latin typeface="Cambria" pitchFamily="18" charset="0"/>
              <a:ea typeface="Calibri"/>
              <a:cs typeface="Aria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837950" y="870805"/>
            <a:ext cx="10448365" cy="4003147"/>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Normal Respiratory Rate </a:t>
            </a:r>
          </a:p>
          <a:p>
            <a:pPr marL="457200" indent="-457200">
              <a:lnSpc>
                <a:spcPct val="115000"/>
              </a:lnSpc>
              <a:spcAft>
                <a:spcPts val="1000"/>
              </a:spcAft>
              <a:buFont typeface="Wingdings" panose="05000000000000000000" pitchFamily="2" charset="2"/>
              <a:buChar char="q"/>
            </a:pPr>
            <a:r>
              <a:rPr lang="en-US" sz="3200" dirty="0">
                <a:latin typeface="Cambria" pitchFamily="18" charset="0"/>
                <a:ea typeface="Calibri"/>
                <a:cs typeface="Arial"/>
              </a:rPr>
              <a:t>Under normal conditions, healthy adults breathe about </a:t>
            </a:r>
            <a:r>
              <a:rPr lang="en-US" sz="3200" dirty="0">
                <a:solidFill>
                  <a:srgbClr val="FF0000"/>
                </a:solidFill>
                <a:latin typeface="Cambria" pitchFamily="18" charset="0"/>
                <a:ea typeface="Calibri"/>
                <a:cs typeface="Arial"/>
              </a:rPr>
              <a:t>12 to 20 </a:t>
            </a:r>
            <a:r>
              <a:rPr lang="en-US" sz="3200" dirty="0">
                <a:latin typeface="Cambria" pitchFamily="18" charset="0"/>
                <a:ea typeface="Calibri"/>
                <a:cs typeface="Arial"/>
              </a:rPr>
              <a:t>times each </a:t>
            </a:r>
            <a:r>
              <a:rPr lang="en-US" sz="3200" dirty="0" smtClean="0">
                <a:latin typeface="Cambria" pitchFamily="18" charset="0"/>
                <a:ea typeface="Calibri"/>
                <a:cs typeface="Arial"/>
              </a:rPr>
              <a:t>minute.</a:t>
            </a:r>
          </a:p>
          <a:p>
            <a:pPr marL="457200" indent="-457200">
              <a:lnSpc>
                <a:spcPct val="115000"/>
              </a:lnSpc>
              <a:spcAft>
                <a:spcPts val="1000"/>
              </a:spcAft>
              <a:buFont typeface="Wingdings" panose="05000000000000000000" pitchFamily="2" charset="2"/>
              <a:buChar char="q"/>
            </a:pPr>
            <a:r>
              <a:rPr lang="en-US" sz="3200" dirty="0" smtClean="0">
                <a:latin typeface="Cambria" pitchFamily="18" charset="0"/>
                <a:ea typeface="Calibri"/>
                <a:cs typeface="Arial"/>
              </a:rPr>
              <a:t>infants </a:t>
            </a:r>
            <a:r>
              <a:rPr lang="en-US" sz="3200" dirty="0">
                <a:latin typeface="Cambria" pitchFamily="18" charset="0"/>
                <a:ea typeface="Calibri"/>
                <a:cs typeface="Arial"/>
              </a:rPr>
              <a:t>and young children breathe more </a:t>
            </a:r>
            <a:r>
              <a:rPr lang="en-US" sz="3200" dirty="0" smtClean="0">
                <a:latin typeface="Cambria" pitchFamily="18" charset="0"/>
                <a:ea typeface="Calibri"/>
                <a:cs typeface="Arial"/>
              </a:rPr>
              <a:t>rapidly.</a:t>
            </a:r>
          </a:p>
          <a:p>
            <a:pPr marL="457200" indent="-457200">
              <a:lnSpc>
                <a:spcPct val="115000"/>
              </a:lnSpc>
              <a:spcAft>
                <a:spcPts val="1000"/>
              </a:spcAft>
              <a:buFont typeface="Wingdings" panose="05000000000000000000" pitchFamily="2" charset="2"/>
              <a:buChar char="q"/>
            </a:pPr>
            <a:r>
              <a:rPr lang="en-US" sz="3200" dirty="0" smtClean="0">
                <a:latin typeface="Cambria" pitchFamily="18" charset="0"/>
                <a:ea typeface="Calibri"/>
                <a:cs typeface="Arial"/>
              </a:rPr>
              <a:t> </a:t>
            </a:r>
            <a:r>
              <a:rPr lang="en-US" sz="3200" dirty="0">
                <a:latin typeface="Cambria" pitchFamily="18" charset="0"/>
                <a:ea typeface="Calibri"/>
                <a:cs typeface="Arial"/>
              </a:rPr>
              <a:t>Normal, unlabored respiration is called </a:t>
            </a:r>
            <a:r>
              <a:rPr lang="en-US" sz="3200" b="1" u="sng" dirty="0">
                <a:solidFill>
                  <a:srgbClr val="FF0000"/>
                </a:solidFill>
                <a:latin typeface="Cambria" pitchFamily="18" charset="0"/>
                <a:ea typeface="Calibri"/>
                <a:cs typeface="Arial"/>
              </a:rPr>
              <a:t>eupnea</a:t>
            </a:r>
            <a:r>
              <a:rPr lang="en-US" sz="3200" dirty="0" smtClean="0">
                <a:latin typeface="Cambria" pitchFamily="18" charset="0"/>
                <a:ea typeface="Calibri"/>
                <a:cs typeface="Arial"/>
              </a:rPr>
              <a:t>.</a:t>
            </a:r>
          </a:p>
          <a:p>
            <a:pPr>
              <a:lnSpc>
                <a:spcPct val="115000"/>
              </a:lnSpc>
              <a:spcAft>
                <a:spcPts val="1000"/>
              </a:spcAft>
            </a:pPr>
            <a:endParaRPr lang="en-US" sz="2800" dirty="0">
              <a:latin typeface="Cambria" pitchFamily="18" charset="0"/>
              <a:ea typeface="Calibri"/>
              <a:cs typeface="Aria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452100" y="542994"/>
            <a:ext cx="11295032" cy="4879284"/>
          </a:xfrm>
          <a:prstGeom prst="rect">
            <a:avLst/>
          </a:prstGeom>
        </p:spPr>
        <p:txBody>
          <a:bodyPr wrap="square">
            <a:spAutoFit/>
          </a:bodyPr>
          <a:lstStyle/>
          <a:p>
            <a:pPr algn="ctr">
              <a:lnSpc>
                <a:spcPct val="115000"/>
              </a:lnSpc>
              <a:spcAft>
                <a:spcPts val="1000"/>
              </a:spcAft>
            </a:pPr>
            <a:r>
              <a:rPr lang="en-US" sz="3200" b="1" u="sng" dirty="0">
                <a:solidFill>
                  <a:srgbClr val="FF0000"/>
                </a:solidFill>
                <a:latin typeface="Cambria" pitchFamily="18" charset="0"/>
                <a:ea typeface="Calibri"/>
                <a:cs typeface="Arial"/>
              </a:rPr>
              <a:t>Increased Respiratory Rate </a:t>
            </a:r>
          </a:p>
          <a:p>
            <a:pPr>
              <a:lnSpc>
                <a:spcPct val="115000"/>
              </a:lnSpc>
              <a:spcAft>
                <a:spcPts val="1000"/>
              </a:spcAft>
            </a:pPr>
            <a:r>
              <a:rPr lang="en-US" sz="2800" b="1" u="sng" dirty="0" smtClean="0">
                <a:latin typeface="Cambria" pitchFamily="18" charset="0"/>
                <a:ea typeface="Calibri"/>
                <a:cs typeface="Arial"/>
              </a:rPr>
              <a:t>Tachypnea:</a:t>
            </a:r>
            <a:r>
              <a:rPr lang="en-US" sz="2800" dirty="0" smtClean="0">
                <a:latin typeface="Cambria" pitchFamily="18" charset="0"/>
                <a:ea typeface="Calibri"/>
                <a:cs typeface="Arial"/>
              </a:rPr>
              <a:t> an </a:t>
            </a:r>
            <a:r>
              <a:rPr lang="en-US" sz="2800" dirty="0">
                <a:latin typeface="Cambria" pitchFamily="18" charset="0"/>
                <a:ea typeface="Calibri"/>
                <a:cs typeface="Arial"/>
              </a:rPr>
              <a:t>increased respiratory rate, may occur in response to an increased metabolic rate, such as when a person has a fever. Cells require more oxygen at this time and produce more carbon dioxide that must be removed. </a:t>
            </a:r>
            <a:endParaRPr lang="en-US" sz="2800" dirty="0" smtClean="0">
              <a:latin typeface="Cambria" pitchFamily="18" charset="0"/>
              <a:ea typeface="Calibri"/>
              <a:cs typeface="Arial"/>
            </a:endParaRPr>
          </a:p>
          <a:p>
            <a:pPr>
              <a:lnSpc>
                <a:spcPct val="115000"/>
              </a:lnSpc>
              <a:spcAft>
                <a:spcPts val="1000"/>
              </a:spcAft>
            </a:pPr>
            <a:r>
              <a:rPr lang="en-US" sz="2800" dirty="0" smtClean="0">
                <a:latin typeface="Cambria" pitchFamily="18" charset="0"/>
                <a:ea typeface="Calibri"/>
                <a:cs typeface="Arial"/>
              </a:rPr>
              <a:t>The </a:t>
            </a:r>
            <a:r>
              <a:rPr lang="en-US" sz="2800" dirty="0">
                <a:latin typeface="Cambria" pitchFamily="18" charset="0"/>
                <a:ea typeface="Calibri"/>
                <a:cs typeface="Arial"/>
              </a:rPr>
              <a:t>rate increases as much as 4 breaths/min with every 0.6°C </a:t>
            </a:r>
            <a:r>
              <a:rPr lang="en-US" sz="2800" dirty="0" smtClean="0">
                <a:latin typeface="Cambria" pitchFamily="18" charset="0"/>
                <a:ea typeface="Calibri"/>
                <a:cs typeface="Arial"/>
              </a:rPr>
              <a:t>that </a:t>
            </a:r>
            <a:r>
              <a:rPr lang="en-US" sz="2800" dirty="0">
                <a:latin typeface="Cambria" pitchFamily="18" charset="0"/>
                <a:ea typeface="Calibri"/>
                <a:cs typeface="Arial"/>
              </a:rPr>
              <a:t>the temperature rises above normal. Any </a:t>
            </a:r>
            <a:r>
              <a:rPr lang="en-US" sz="2800" dirty="0" smtClean="0">
                <a:latin typeface="Cambria" pitchFamily="18" charset="0"/>
                <a:ea typeface="Calibri"/>
                <a:cs typeface="Arial"/>
              </a:rPr>
              <a:t>condition causing </a:t>
            </a:r>
            <a:r>
              <a:rPr lang="en-US" sz="2800" dirty="0">
                <a:latin typeface="Cambria" pitchFamily="18" charset="0"/>
                <a:ea typeface="Calibri"/>
                <a:cs typeface="Arial"/>
              </a:rPr>
              <a:t>an increase in carbon dioxide and a decrease in oxygen in the blood increases the rate and depth of respirations, hyperventilation</a:t>
            </a:r>
            <a:r>
              <a:rPr lang="en-US" sz="2800" dirty="0" smtClean="0">
                <a:latin typeface="Cambria" pitchFamily="18" charset="0"/>
                <a:ea typeface="Calibri"/>
                <a:cs typeface="Arial"/>
              </a:rPr>
              <a:t>.</a:t>
            </a:r>
            <a:endParaRPr lang="ar-IQ" sz="2800" dirty="0">
              <a:latin typeface="Cambria" pitchFamily="18" charset="0"/>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728460" y="467588"/>
            <a:ext cx="10932458" cy="5030095"/>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Decreased Respiratory Rate</a:t>
            </a:r>
          </a:p>
          <a:p>
            <a:pPr algn="l">
              <a:lnSpc>
                <a:spcPct val="115000"/>
              </a:lnSpc>
              <a:spcAft>
                <a:spcPts val="1000"/>
              </a:spcAft>
            </a:pPr>
            <a:r>
              <a:rPr lang="en-US" sz="3200" dirty="0">
                <a:latin typeface="Cambria" pitchFamily="18" charset="0"/>
                <a:ea typeface="Calibri"/>
                <a:cs typeface="Arial"/>
              </a:rPr>
              <a:t> </a:t>
            </a:r>
            <a:r>
              <a:rPr lang="en-US" sz="3200" b="1" u="sng" dirty="0" err="1" smtClean="0">
                <a:latin typeface="Cambria" pitchFamily="18" charset="0"/>
                <a:ea typeface="Calibri"/>
                <a:cs typeface="Arial"/>
              </a:rPr>
              <a:t>Bradypnea</a:t>
            </a:r>
            <a:r>
              <a:rPr lang="en-US" sz="3200" dirty="0" smtClean="0">
                <a:latin typeface="Cambria" pitchFamily="18" charset="0"/>
                <a:ea typeface="Calibri"/>
                <a:cs typeface="Arial"/>
              </a:rPr>
              <a:t>: decrease </a:t>
            </a:r>
            <a:r>
              <a:rPr lang="en-US" sz="3200" dirty="0">
                <a:latin typeface="Cambria" pitchFamily="18" charset="0"/>
                <a:ea typeface="Calibri"/>
                <a:cs typeface="Arial"/>
              </a:rPr>
              <a:t>in respiratory rate, occurs in some pathologic </a:t>
            </a:r>
            <a:r>
              <a:rPr lang="en-US" sz="3200" dirty="0" smtClean="0">
                <a:latin typeface="Cambria" pitchFamily="18" charset="0"/>
                <a:ea typeface="Calibri"/>
                <a:cs typeface="Arial"/>
              </a:rPr>
              <a:t>conditions:</a:t>
            </a:r>
          </a:p>
          <a:p>
            <a:pPr marL="457200" indent="-457200" algn="l">
              <a:lnSpc>
                <a:spcPct val="115000"/>
              </a:lnSpc>
              <a:spcAft>
                <a:spcPts val="1000"/>
              </a:spcAft>
              <a:buFont typeface="Arial" pitchFamily="34" charset="0"/>
              <a:buChar char="•"/>
            </a:pPr>
            <a:r>
              <a:rPr lang="en-US" sz="3200" dirty="0" smtClean="0">
                <a:latin typeface="Cambria" pitchFamily="18" charset="0"/>
                <a:ea typeface="Calibri"/>
                <a:cs typeface="Arial"/>
              </a:rPr>
              <a:t> </a:t>
            </a:r>
            <a:r>
              <a:rPr lang="en-US" sz="3200" dirty="0">
                <a:latin typeface="Cambria" pitchFamily="18" charset="0"/>
                <a:ea typeface="Calibri"/>
                <a:cs typeface="Arial"/>
              </a:rPr>
              <a:t>An increase in intracranial pressure depresses the respiratory center, resulting in irregular or shallow breathing, slow breathing, or both</a:t>
            </a:r>
            <a:r>
              <a:rPr lang="en-US" sz="3200" dirty="0" smtClean="0">
                <a:latin typeface="Cambria" pitchFamily="18" charset="0"/>
                <a:ea typeface="Calibri"/>
                <a:cs typeface="Arial"/>
              </a:rPr>
              <a:t>.</a:t>
            </a:r>
          </a:p>
          <a:p>
            <a:pPr marL="457200" indent="-457200" algn="l">
              <a:lnSpc>
                <a:spcPct val="115000"/>
              </a:lnSpc>
              <a:spcAft>
                <a:spcPts val="1000"/>
              </a:spcAft>
              <a:buFont typeface="Arial" pitchFamily="34" charset="0"/>
              <a:buChar char="•"/>
            </a:pPr>
            <a:r>
              <a:rPr lang="en-US" sz="3200" dirty="0" smtClean="0">
                <a:latin typeface="Cambria" pitchFamily="18" charset="0"/>
                <a:ea typeface="Calibri"/>
                <a:cs typeface="Arial"/>
              </a:rPr>
              <a:t> </a:t>
            </a:r>
            <a:r>
              <a:rPr lang="en-US" sz="3200" dirty="0">
                <a:latin typeface="Cambria" pitchFamily="18" charset="0"/>
                <a:ea typeface="Calibri"/>
                <a:cs typeface="Arial"/>
              </a:rPr>
              <a:t>Certain drugs, such as opioids (e.g., </a:t>
            </a:r>
            <a:r>
              <a:rPr lang="en-US" sz="3200" dirty="0" smtClean="0">
                <a:latin typeface="Cambria" pitchFamily="18" charset="0"/>
                <a:ea typeface="Calibri"/>
                <a:cs typeface="Arial"/>
              </a:rPr>
              <a:t>morphine) can </a:t>
            </a:r>
            <a:r>
              <a:rPr lang="en-US" sz="3200" dirty="0">
                <a:latin typeface="Cambria" pitchFamily="18" charset="0"/>
                <a:ea typeface="Calibri"/>
                <a:cs typeface="Arial"/>
              </a:rPr>
              <a:t>depress the respiratory rate. </a:t>
            </a: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613060" y="697791"/>
            <a:ext cx="10898145" cy="5149102"/>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Respiratory Depth and Rhythm </a:t>
            </a:r>
            <a:endParaRPr lang="en-US" sz="3600" b="1" u="sng" dirty="0" smtClean="0">
              <a:solidFill>
                <a:srgbClr val="FF0000"/>
              </a:solidFill>
              <a:latin typeface="Cambria" pitchFamily="18" charset="0"/>
              <a:ea typeface="Calibri"/>
              <a:cs typeface="Arial"/>
            </a:endParaRPr>
          </a:p>
          <a:p>
            <a:pPr algn="ctr">
              <a:lnSpc>
                <a:spcPct val="115000"/>
              </a:lnSpc>
              <a:spcAft>
                <a:spcPts val="1000"/>
              </a:spcAft>
            </a:pPr>
            <a:endParaRPr lang="en-US" sz="3600" b="1" u="sng" dirty="0">
              <a:latin typeface="Cambria" pitchFamily="18" charset="0"/>
              <a:ea typeface="Calibri"/>
              <a:cs typeface="Arial"/>
            </a:endParaRPr>
          </a:p>
          <a:p>
            <a:pPr algn="l">
              <a:lnSpc>
                <a:spcPct val="115000"/>
              </a:lnSpc>
              <a:spcAft>
                <a:spcPts val="1000"/>
              </a:spcAft>
            </a:pPr>
            <a:r>
              <a:rPr lang="en-US" sz="3200" dirty="0">
                <a:latin typeface="Cambria" pitchFamily="18" charset="0"/>
                <a:ea typeface="Calibri"/>
                <a:cs typeface="Arial"/>
              </a:rPr>
              <a:t>The depth of respirations normally varies from shallow to deep. The depth of each respiration is about the same when resting or sleeping. </a:t>
            </a:r>
            <a:endParaRPr lang="en-US" sz="3200" dirty="0" smtClean="0">
              <a:latin typeface="Cambria" pitchFamily="18" charset="0"/>
              <a:ea typeface="Calibri"/>
              <a:cs typeface="Arial"/>
            </a:endParaRPr>
          </a:p>
          <a:p>
            <a:pPr algn="l">
              <a:lnSpc>
                <a:spcPct val="115000"/>
              </a:lnSpc>
              <a:spcAft>
                <a:spcPts val="1000"/>
              </a:spcAft>
            </a:pPr>
            <a:r>
              <a:rPr lang="en-US" sz="3200" dirty="0" smtClean="0">
                <a:latin typeface="Cambria" pitchFamily="18" charset="0"/>
                <a:ea typeface="Calibri"/>
                <a:cs typeface="Arial"/>
              </a:rPr>
              <a:t>Periodically</a:t>
            </a:r>
            <a:r>
              <a:rPr lang="en-US" sz="3200" dirty="0">
                <a:latin typeface="Cambria" pitchFamily="18" charset="0"/>
                <a:ea typeface="Calibri"/>
                <a:cs typeface="Arial"/>
              </a:rPr>
              <a:t>, each person automatically inhales deeply </a:t>
            </a:r>
            <a:r>
              <a:rPr lang="en-US" sz="3200" dirty="0" smtClean="0">
                <a:latin typeface="Cambria" pitchFamily="18" charset="0"/>
                <a:ea typeface="Calibri"/>
                <a:cs typeface="Arial"/>
              </a:rPr>
              <a:t>, filling </a:t>
            </a:r>
            <a:r>
              <a:rPr lang="en-US" sz="3200" dirty="0">
                <a:latin typeface="Cambria" pitchFamily="18" charset="0"/>
                <a:ea typeface="Calibri"/>
                <a:cs typeface="Arial"/>
              </a:rPr>
              <a:t>the lungs with more air than with the usual depth of respiration. </a:t>
            </a:r>
            <a:endParaRPr lang="en-US" sz="3200" dirty="0" smtClean="0">
              <a:latin typeface="Cambria" pitchFamily="18" charset="0"/>
              <a:ea typeface="Calibri"/>
              <a:cs typeface="Arial"/>
            </a:endParaRP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37950" y="302935"/>
            <a:ext cx="10448365" cy="5397440"/>
          </a:xfrm>
          <a:prstGeom prst="rect">
            <a:avLst/>
          </a:prstGeom>
        </p:spPr>
        <p:txBody>
          <a:bodyPr wrap="square">
            <a:spAutoFit/>
          </a:bodyPr>
          <a:lstStyle/>
          <a:p>
            <a:pPr algn="ctr">
              <a:lnSpc>
                <a:spcPct val="115000"/>
              </a:lnSpc>
              <a:spcAft>
                <a:spcPts val="1000"/>
              </a:spcAft>
            </a:pPr>
            <a:r>
              <a:rPr lang="en-US" sz="3200" b="1" u="sng" dirty="0">
                <a:solidFill>
                  <a:srgbClr val="002060"/>
                </a:solidFill>
                <a:latin typeface="Cambria" pitchFamily="18" charset="0"/>
                <a:ea typeface="Calibri"/>
                <a:cs typeface="Arial"/>
              </a:rPr>
              <a:t>Physiology of Body </a:t>
            </a:r>
            <a:r>
              <a:rPr lang="en-US" sz="3200" b="1" u="sng" dirty="0" smtClean="0">
                <a:solidFill>
                  <a:srgbClr val="002060"/>
                </a:solidFill>
                <a:latin typeface="Cambria" pitchFamily="18" charset="0"/>
                <a:ea typeface="Calibri"/>
                <a:cs typeface="Arial"/>
              </a:rPr>
              <a:t>Temperature</a:t>
            </a:r>
          </a:p>
          <a:p>
            <a:pPr algn="ctr">
              <a:lnSpc>
                <a:spcPct val="115000"/>
              </a:lnSpc>
              <a:spcAft>
                <a:spcPts val="1000"/>
              </a:spcAft>
            </a:pPr>
            <a:r>
              <a:rPr lang="en-US" sz="3200" b="1" u="sng" dirty="0" smtClean="0">
                <a:solidFill>
                  <a:srgbClr val="002060"/>
                </a:solidFill>
                <a:latin typeface="Cambria" pitchFamily="18" charset="0"/>
                <a:ea typeface="Calibri"/>
                <a:cs typeface="Arial"/>
              </a:rPr>
              <a:t> </a:t>
            </a:r>
            <a:endParaRPr lang="en-US" sz="3200" b="1" u="sng" dirty="0">
              <a:solidFill>
                <a:srgbClr val="002060"/>
              </a:solidFill>
              <a:latin typeface="Cambria" pitchFamily="18" charset="0"/>
              <a:ea typeface="Calibri"/>
              <a:cs typeface="Arial"/>
            </a:endParaRPr>
          </a:p>
          <a:p>
            <a:pPr marL="457200" indent="-457200">
              <a:lnSpc>
                <a:spcPct val="115000"/>
              </a:lnSpc>
              <a:spcAft>
                <a:spcPts val="1000"/>
              </a:spcAft>
              <a:buFont typeface="Wingdings" panose="05000000000000000000" pitchFamily="2" charset="2"/>
              <a:buChar char="Ø"/>
            </a:pPr>
            <a:r>
              <a:rPr lang="en-US" sz="3200" b="1" dirty="0">
                <a:solidFill>
                  <a:srgbClr val="FF0000"/>
                </a:solidFill>
                <a:latin typeface="Cambria" pitchFamily="18" charset="0"/>
                <a:ea typeface="Calibri"/>
                <a:cs typeface="Arial"/>
              </a:rPr>
              <a:t>The core body </a:t>
            </a:r>
            <a:r>
              <a:rPr lang="en-US" sz="3200" b="1" dirty="0" smtClean="0">
                <a:solidFill>
                  <a:srgbClr val="FF0000"/>
                </a:solidFill>
                <a:latin typeface="Cambria" pitchFamily="18" charset="0"/>
                <a:ea typeface="Calibri"/>
                <a:cs typeface="Arial"/>
              </a:rPr>
              <a:t>temperature regulated by </a:t>
            </a:r>
            <a:r>
              <a:rPr lang="en-US" sz="3200" dirty="0">
                <a:latin typeface="Cambria" pitchFamily="18" charset="0"/>
                <a:ea typeface="Calibri"/>
                <a:cs typeface="Arial"/>
              </a:rPr>
              <a:t>thermoregulatory center in the </a:t>
            </a:r>
            <a:r>
              <a:rPr lang="en-US" sz="3200" b="1" dirty="0">
                <a:solidFill>
                  <a:srgbClr val="FF0000"/>
                </a:solidFill>
                <a:latin typeface="Cambria" pitchFamily="18" charset="0"/>
                <a:ea typeface="Calibri"/>
                <a:cs typeface="Arial"/>
              </a:rPr>
              <a:t>hypothalamus</a:t>
            </a:r>
            <a:r>
              <a:rPr lang="en-US" sz="3200" dirty="0" smtClean="0">
                <a:latin typeface="Cambria" pitchFamily="18" charset="0"/>
                <a:ea typeface="Calibri"/>
                <a:cs typeface="Arial"/>
              </a:rPr>
              <a:t>. This </a:t>
            </a:r>
            <a:r>
              <a:rPr lang="en-US" sz="3200" dirty="0">
                <a:latin typeface="Cambria" pitchFamily="18" charset="0"/>
                <a:ea typeface="Calibri"/>
                <a:cs typeface="Arial"/>
              </a:rPr>
              <a:t>center receives messages from cold and warm thermal receptors located throughout the body, compares that information with its temperature set point, and initiates responses to either </a:t>
            </a:r>
            <a:r>
              <a:rPr lang="en-US" sz="3200" b="1" u="sng" dirty="0">
                <a:solidFill>
                  <a:srgbClr val="FF0000"/>
                </a:solidFill>
                <a:latin typeface="Cambria" pitchFamily="18" charset="0"/>
                <a:ea typeface="Calibri"/>
                <a:cs typeface="Arial"/>
              </a:rPr>
              <a:t>produce</a:t>
            </a:r>
            <a:r>
              <a:rPr lang="en-US" sz="3200" dirty="0">
                <a:solidFill>
                  <a:srgbClr val="FF0000"/>
                </a:solidFill>
                <a:latin typeface="Cambria" pitchFamily="18" charset="0"/>
                <a:ea typeface="Calibri"/>
                <a:cs typeface="Arial"/>
              </a:rPr>
              <a:t> </a:t>
            </a:r>
            <a:r>
              <a:rPr lang="en-US" sz="3200" dirty="0">
                <a:latin typeface="Cambria" pitchFamily="18" charset="0"/>
                <a:ea typeface="Calibri"/>
                <a:cs typeface="Arial"/>
              </a:rPr>
              <a:t>or </a:t>
            </a:r>
            <a:r>
              <a:rPr lang="en-US" sz="3200" b="1" u="sng" dirty="0">
                <a:solidFill>
                  <a:srgbClr val="FF0000"/>
                </a:solidFill>
                <a:latin typeface="Cambria" pitchFamily="18" charset="0"/>
                <a:ea typeface="Calibri"/>
                <a:cs typeface="Arial"/>
              </a:rPr>
              <a:t>conserve body heat </a:t>
            </a:r>
            <a:r>
              <a:rPr lang="en-US" sz="3200" dirty="0">
                <a:latin typeface="Cambria" pitchFamily="18" charset="0"/>
                <a:ea typeface="Calibri"/>
                <a:cs typeface="Arial"/>
              </a:rPr>
              <a:t>or to </a:t>
            </a:r>
            <a:r>
              <a:rPr lang="en-US" sz="3200" b="1" u="sng" dirty="0">
                <a:solidFill>
                  <a:srgbClr val="FF0000"/>
                </a:solidFill>
                <a:latin typeface="Cambria" pitchFamily="18" charset="0"/>
                <a:ea typeface="Calibri"/>
                <a:cs typeface="Arial"/>
              </a:rPr>
              <a:t>increase heat loss</a:t>
            </a:r>
            <a:r>
              <a:rPr lang="ar-SA" sz="3200" b="1" u="sng" dirty="0">
                <a:solidFill>
                  <a:srgbClr val="FF0000"/>
                </a:solidFill>
                <a:latin typeface="Cambria" pitchFamily="18" charset="0"/>
                <a:ea typeface="Calibri"/>
              </a:rPr>
              <a:t>.</a:t>
            </a:r>
            <a:endParaRPr lang="en-US" sz="3200" b="1" u="sng" dirty="0">
              <a:solidFill>
                <a:srgbClr val="FF0000"/>
              </a:solidFill>
              <a:latin typeface="Cambria" pitchFamily="18" charset="0"/>
              <a:ea typeface="Calibri"/>
              <a:cs typeface="Arial"/>
            </a:endParaRP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967691" y="434759"/>
            <a:ext cx="10851776" cy="5095754"/>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Assessing Respirations</a:t>
            </a:r>
          </a:p>
          <a:p>
            <a:pPr algn="l">
              <a:lnSpc>
                <a:spcPct val="115000"/>
              </a:lnSpc>
              <a:spcAft>
                <a:spcPts val="1000"/>
              </a:spcAft>
            </a:pPr>
            <a:r>
              <a:rPr lang="en-US" sz="2800" dirty="0">
                <a:latin typeface="Cambria" pitchFamily="18" charset="0"/>
                <a:ea typeface="Calibri"/>
                <a:cs typeface="Arial"/>
              </a:rPr>
              <a:t> The nurse </a:t>
            </a:r>
            <a:r>
              <a:rPr lang="en-US" sz="2800" dirty="0" smtClean="0">
                <a:latin typeface="Cambria" pitchFamily="18" charset="0"/>
                <a:ea typeface="Calibri"/>
                <a:cs typeface="Arial"/>
              </a:rPr>
              <a:t>assesses:</a:t>
            </a:r>
          </a:p>
          <a:p>
            <a:pPr marL="514350" indent="-514350" algn="l">
              <a:lnSpc>
                <a:spcPct val="115000"/>
              </a:lnSpc>
              <a:spcAft>
                <a:spcPts val="1000"/>
              </a:spcAft>
              <a:buFont typeface="+mj-lt"/>
              <a:buAutoNum type="arabicPeriod"/>
            </a:pPr>
            <a:r>
              <a:rPr lang="en-US" sz="2800" b="1" dirty="0" smtClean="0">
                <a:solidFill>
                  <a:srgbClr val="0070C0"/>
                </a:solidFill>
                <a:latin typeface="Cambria" pitchFamily="18" charset="0"/>
                <a:ea typeface="Calibri"/>
                <a:cs typeface="Arial"/>
              </a:rPr>
              <a:t> Respiratory </a:t>
            </a:r>
            <a:r>
              <a:rPr lang="en-US" sz="2800" b="1" dirty="0">
                <a:solidFill>
                  <a:srgbClr val="0070C0"/>
                </a:solidFill>
                <a:latin typeface="Cambria" pitchFamily="18" charset="0"/>
                <a:ea typeface="Calibri"/>
                <a:cs typeface="Arial"/>
              </a:rPr>
              <a:t>rate (breaths per minute</a:t>
            </a:r>
            <a:r>
              <a:rPr lang="en-US" sz="2800" b="1" dirty="0" smtClean="0">
                <a:solidFill>
                  <a:srgbClr val="0070C0"/>
                </a:solidFill>
                <a:latin typeface="Cambria" pitchFamily="18" charset="0"/>
                <a:ea typeface="Calibri"/>
                <a:cs typeface="Arial"/>
              </a:rPr>
              <a:t>).</a:t>
            </a:r>
          </a:p>
          <a:p>
            <a:pPr marL="514350" indent="-514350" algn="l">
              <a:lnSpc>
                <a:spcPct val="115000"/>
              </a:lnSpc>
              <a:spcAft>
                <a:spcPts val="1000"/>
              </a:spcAft>
              <a:buFont typeface="+mj-lt"/>
              <a:buAutoNum type="arabicPeriod"/>
            </a:pPr>
            <a:r>
              <a:rPr lang="en-US" sz="2800" b="1" dirty="0">
                <a:solidFill>
                  <a:srgbClr val="0070C0"/>
                </a:solidFill>
                <a:latin typeface="Cambria" pitchFamily="18" charset="0"/>
                <a:ea typeface="Calibri"/>
                <a:cs typeface="Arial"/>
              </a:rPr>
              <a:t>D</a:t>
            </a:r>
            <a:r>
              <a:rPr lang="en-US" sz="2800" b="1" dirty="0" smtClean="0">
                <a:solidFill>
                  <a:srgbClr val="0070C0"/>
                </a:solidFill>
                <a:latin typeface="Cambria" pitchFamily="18" charset="0"/>
                <a:ea typeface="Calibri"/>
                <a:cs typeface="Arial"/>
              </a:rPr>
              <a:t>epth </a:t>
            </a:r>
            <a:r>
              <a:rPr lang="en-US" sz="2800" b="1" dirty="0">
                <a:solidFill>
                  <a:srgbClr val="0070C0"/>
                </a:solidFill>
                <a:latin typeface="Cambria" pitchFamily="18" charset="0"/>
                <a:ea typeface="Calibri"/>
                <a:cs typeface="Arial"/>
              </a:rPr>
              <a:t>(deep or shallow</a:t>
            </a:r>
            <a:r>
              <a:rPr lang="en-US" sz="2800" b="1" dirty="0" smtClean="0">
                <a:solidFill>
                  <a:srgbClr val="0070C0"/>
                </a:solidFill>
                <a:latin typeface="Cambria" pitchFamily="18" charset="0"/>
                <a:ea typeface="Calibri"/>
                <a:cs typeface="Arial"/>
              </a:rPr>
              <a:t>)</a:t>
            </a:r>
          </a:p>
          <a:p>
            <a:pPr marL="514350" indent="-514350" algn="l">
              <a:lnSpc>
                <a:spcPct val="115000"/>
              </a:lnSpc>
              <a:spcAft>
                <a:spcPts val="1000"/>
              </a:spcAft>
              <a:buFont typeface="+mj-lt"/>
              <a:buAutoNum type="arabicPeriod"/>
            </a:pPr>
            <a:r>
              <a:rPr lang="en-US" sz="2800" b="1" dirty="0">
                <a:solidFill>
                  <a:srgbClr val="0070C0"/>
                </a:solidFill>
                <a:latin typeface="Cambria" pitchFamily="18" charset="0"/>
                <a:ea typeface="Calibri"/>
                <a:cs typeface="Arial"/>
              </a:rPr>
              <a:t>R</a:t>
            </a:r>
            <a:r>
              <a:rPr lang="en-US" sz="2800" b="1" dirty="0" smtClean="0">
                <a:solidFill>
                  <a:srgbClr val="0070C0"/>
                </a:solidFill>
                <a:latin typeface="Cambria" pitchFamily="18" charset="0"/>
                <a:ea typeface="Calibri"/>
                <a:cs typeface="Arial"/>
              </a:rPr>
              <a:t>hythm </a:t>
            </a:r>
            <a:r>
              <a:rPr lang="en-US" sz="2800" b="1" dirty="0">
                <a:solidFill>
                  <a:srgbClr val="0070C0"/>
                </a:solidFill>
                <a:latin typeface="Cambria" pitchFamily="18" charset="0"/>
                <a:ea typeface="Calibri"/>
                <a:cs typeface="Arial"/>
              </a:rPr>
              <a:t>(regular or irregular</a:t>
            </a:r>
            <a:r>
              <a:rPr lang="en-US" sz="2800" b="1" dirty="0" smtClean="0">
                <a:solidFill>
                  <a:srgbClr val="0070C0"/>
                </a:solidFill>
                <a:latin typeface="Cambria" pitchFamily="18" charset="0"/>
                <a:ea typeface="Calibri"/>
                <a:cs typeface="Arial"/>
              </a:rPr>
              <a:t>) </a:t>
            </a:r>
            <a:endParaRPr lang="en-US" sz="2800" b="1" dirty="0">
              <a:solidFill>
                <a:srgbClr val="0070C0"/>
              </a:solidFill>
              <a:latin typeface="Cambria" pitchFamily="18" charset="0"/>
              <a:ea typeface="Calibri"/>
              <a:cs typeface="Arial"/>
            </a:endParaRPr>
          </a:p>
          <a:p>
            <a:pPr>
              <a:lnSpc>
                <a:spcPct val="115000"/>
              </a:lnSpc>
              <a:spcAft>
                <a:spcPts val="1000"/>
              </a:spcAft>
            </a:pPr>
            <a:r>
              <a:rPr lang="en-US" sz="2800" dirty="0" smtClean="0">
                <a:latin typeface="Cambria" pitchFamily="18" charset="0"/>
                <a:ea typeface="Calibri"/>
                <a:cs typeface="Arial"/>
              </a:rPr>
              <a:t>Other </a:t>
            </a:r>
            <a:r>
              <a:rPr lang="en-US" sz="2800" dirty="0">
                <a:latin typeface="Cambria" pitchFamily="18" charset="0"/>
                <a:ea typeface="Calibri"/>
                <a:cs typeface="Arial"/>
              </a:rPr>
              <a:t>methods of assessing respiratory effectiveness </a:t>
            </a:r>
            <a:r>
              <a:rPr lang="en-US" sz="2800" dirty="0" smtClean="0">
                <a:latin typeface="Cambria" pitchFamily="18" charset="0"/>
                <a:ea typeface="Calibri"/>
                <a:cs typeface="Arial"/>
              </a:rPr>
              <a:t>include:</a:t>
            </a:r>
          </a:p>
          <a:p>
            <a:pPr marL="457200" indent="-457200">
              <a:lnSpc>
                <a:spcPct val="115000"/>
              </a:lnSpc>
              <a:spcAft>
                <a:spcPts val="1000"/>
              </a:spcAft>
              <a:buFont typeface="Arial" pitchFamily="34" charset="0"/>
              <a:buChar char="•"/>
            </a:pPr>
            <a:r>
              <a:rPr lang="en-US" sz="2800" dirty="0" smtClean="0">
                <a:latin typeface="Cambria" pitchFamily="18" charset="0"/>
                <a:ea typeface="Calibri"/>
                <a:cs typeface="Arial"/>
              </a:rPr>
              <a:t> Monitoring </a:t>
            </a:r>
            <a:r>
              <a:rPr lang="en-US" sz="2800" dirty="0">
                <a:latin typeface="Cambria" pitchFamily="18" charset="0"/>
                <a:ea typeface="Calibri"/>
                <a:cs typeface="Arial"/>
              </a:rPr>
              <a:t>arterial blood gas </a:t>
            </a:r>
            <a:r>
              <a:rPr lang="en-US" sz="2800" dirty="0" smtClean="0">
                <a:latin typeface="Cambria" pitchFamily="18" charset="0"/>
                <a:ea typeface="Calibri"/>
                <a:cs typeface="Arial"/>
              </a:rPr>
              <a:t>results</a:t>
            </a:r>
          </a:p>
          <a:p>
            <a:pPr marL="457200" indent="-457200">
              <a:lnSpc>
                <a:spcPct val="115000"/>
              </a:lnSpc>
              <a:spcAft>
                <a:spcPts val="1000"/>
              </a:spcAft>
              <a:buFont typeface="Arial" pitchFamily="34" charset="0"/>
              <a:buChar char="•"/>
            </a:pPr>
            <a:r>
              <a:rPr lang="en-US" sz="2800" dirty="0" smtClean="0">
                <a:latin typeface="Cambria" pitchFamily="18" charset="0"/>
                <a:ea typeface="Calibri"/>
                <a:cs typeface="Arial"/>
              </a:rPr>
              <a:t> Using </a:t>
            </a:r>
            <a:r>
              <a:rPr lang="en-US" sz="2800" dirty="0">
                <a:latin typeface="Cambria" pitchFamily="18" charset="0"/>
                <a:ea typeface="Calibri"/>
                <a:cs typeface="Arial"/>
              </a:rPr>
              <a:t>a pulse </a:t>
            </a:r>
            <a:r>
              <a:rPr lang="en-US" sz="2800" dirty="0" err="1">
                <a:latin typeface="Cambria" pitchFamily="18" charset="0"/>
                <a:ea typeface="Calibri"/>
                <a:cs typeface="Arial"/>
              </a:rPr>
              <a:t>oximeter</a:t>
            </a:r>
            <a:r>
              <a:rPr lang="en-US" sz="2800" dirty="0">
                <a:latin typeface="Cambria" pitchFamily="18" charset="0"/>
                <a:ea typeface="Calibri"/>
                <a:cs typeface="Arial"/>
              </a:rPr>
              <a:t> to determine oxygenation of blood. </a:t>
            </a:r>
          </a:p>
        </p:txBody>
      </p:sp>
    </p:spTree>
    <p:extLst>
      <p:ext uri="{BB962C8B-B14F-4D97-AF65-F5344CB8AC3E}">
        <p14:creationId xmlns:p14="http://schemas.microsoft.com/office/powerpoint/2010/main" val="4010653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r>
              <a:rPr lang="en-US" sz="4400" b="1" dirty="0" smtClean="0">
                <a:solidFill>
                  <a:prstClr val="black"/>
                </a:solidFill>
              </a:rPr>
              <a:t> </a:t>
            </a:r>
            <a:endParaRPr lang="en-US" sz="4400" b="1" dirty="0">
              <a:solidFill>
                <a:prstClr val="black"/>
              </a:solidFill>
            </a:endParaRPr>
          </a:p>
        </p:txBody>
      </p:sp>
      <p:sp>
        <p:nvSpPr>
          <p:cNvPr id="4" name="Rectangle 3">
            <a:extLst>
              <a:ext uri="{FF2B5EF4-FFF2-40B4-BE49-F238E27FC236}">
                <a16:creationId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5" name="Picture 4"/>
          <p:cNvPicPr>
            <a:picLocks noChangeAspect="1"/>
          </p:cNvPicPr>
          <p:nvPr/>
        </p:nvPicPr>
        <p:blipFill>
          <a:blip r:embed="rId2"/>
          <a:stretch>
            <a:fillRect/>
          </a:stretch>
        </p:blipFill>
        <p:spPr>
          <a:xfrm>
            <a:off x="300841" y="170121"/>
            <a:ext cx="11618257" cy="5837273"/>
          </a:xfrm>
          <a:prstGeom prst="rect">
            <a:avLst/>
          </a:prstGeom>
        </p:spPr>
      </p:pic>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27928" y="697791"/>
            <a:ext cx="10668410" cy="4454553"/>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Heat Production</a:t>
            </a:r>
          </a:p>
          <a:p>
            <a:pPr>
              <a:lnSpc>
                <a:spcPct val="115000"/>
              </a:lnSpc>
              <a:spcAft>
                <a:spcPts val="1000"/>
              </a:spcAft>
            </a:pPr>
            <a:r>
              <a:rPr lang="en-US" sz="2800" dirty="0">
                <a:latin typeface="Cambria" pitchFamily="18" charset="0"/>
                <a:ea typeface="Calibri"/>
                <a:cs typeface="Arial"/>
              </a:rPr>
              <a:t> </a:t>
            </a:r>
            <a:r>
              <a:rPr lang="en-US" sz="2800" dirty="0" smtClean="0">
                <a:latin typeface="Cambria" pitchFamily="18" charset="0"/>
                <a:ea typeface="Calibri"/>
                <a:cs typeface="Arial"/>
              </a:rPr>
              <a:t>1- </a:t>
            </a:r>
            <a:r>
              <a:rPr lang="en-US" sz="2800" b="1" dirty="0" smtClean="0">
                <a:solidFill>
                  <a:srgbClr val="002060"/>
                </a:solidFill>
                <a:latin typeface="Cambria" pitchFamily="18" charset="0"/>
                <a:ea typeface="Calibri"/>
                <a:cs typeface="Arial"/>
              </a:rPr>
              <a:t>The </a:t>
            </a:r>
            <a:r>
              <a:rPr lang="en-US" sz="2800" b="1" dirty="0">
                <a:solidFill>
                  <a:srgbClr val="002060"/>
                </a:solidFill>
                <a:latin typeface="Cambria" pitchFamily="18" charset="0"/>
                <a:ea typeface="Calibri"/>
                <a:cs typeface="Arial"/>
              </a:rPr>
              <a:t>primary source of heat in the body is metabolism</a:t>
            </a:r>
            <a:r>
              <a:rPr lang="en-US" sz="2800" dirty="0">
                <a:latin typeface="Cambria" pitchFamily="18" charset="0"/>
                <a:ea typeface="Calibri"/>
                <a:cs typeface="Arial"/>
              </a:rPr>
              <a:t>, </a:t>
            </a:r>
            <a:r>
              <a:rPr lang="en-US" sz="2800" dirty="0" smtClean="0">
                <a:latin typeface="Cambria" pitchFamily="18" charset="0"/>
                <a:ea typeface="Calibri"/>
                <a:cs typeface="Arial"/>
              </a:rPr>
              <a:t>to </a:t>
            </a:r>
            <a:r>
              <a:rPr lang="en-US" sz="2800" dirty="0">
                <a:latin typeface="Cambria" pitchFamily="18" charset="0"/>
                <a:ea typeface="Calibri"/>
                <a:cs typeface="Arial"/>
              </a:rPr>
              <a:t>generate energy for cellular functions</a:t>
            </a:r>
            <a:r>
              <a:rPr lang="en-US" sz="2800" dirty="0" smtClean="0">
                <a:latin typeface="Cambria" pitchFamily="18" charset="0"/>
                <a:ea typeface="Calibri"/>
                <a:cs typeface="Arial"/>
              </a:rPr>
              <a:t>.</a:t>
            </a:r>
          </a:p>
          <a:p>
            <a:pPr>
              <a:lnSpc>
                <a:spcPct val="115000"/>
              </a:lnSpc>
              <a:spcAft>
                <a:spcPts val="1000"/>
              </a:spcAft>
            </a:pPr>
            <a:r>
              <a:rPr lang="en-US" sz="2800" dirty="0" smtClean="0">
                <a:latin typeface="Cambria" pitchFamily="18" charset="0"/>
                <a:ea typeface="Calibri"/>
                <a:cs typeface="Arial"/>
              </a:rPr>
              <a:t>2- Various </a:t>
            </a:r>
            <a:r>
              <a:rPr lang="en-US" sz="2800" dirty="0">
                <a:latin typeface="Cambria" pitchFamily="18" charset="0"/>
                <a:ea typeface="Calibri"/>
                <a:cs typeface="Arial"/>
              </a:rPr>
              <a:t>mechanisms increase body metabolism, including </a:t>
            </a:r>
            <a:r>
              <a:rPr lang="en-US" sz="2800" b="1" dirty="0">
                <a:solidFill>
                  <a:srgbClr val="002060"/>
                </a:solidFill>
                <a:latin typeface="Cambria" pitchFamily="18" charset="0"/>
                <a:ea typeface="Calibri"/>
                <a:cs typeface="Arial"/>
              </a:rPr>
              <a:t>hormones and exercise</a:t>
            </a:r>
            <a:r>
              <a:rPr lang="en-US" sz="2800" dirty="0">
                <a:latin typeface="Cambria" pitchFamily="18" charset="0"/>
                <a:ea typeface="Calibri"/>
                <a:cs typeface="Arial"/>
              </a:rPr>
              <a:t>. When additional heat is required to maintain balance, epinephrine and norepinephrine (sympathetic neurotransmitters) are released to rapidly alter metabolism so that energy production decreases and heat production increases. </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304799" y="459450"/>
            <a:ext cx="11887201" cy="5560497"/>
          </a:xfrm>
          <a:prstGeom prst="rect">
            <a:avLst/>
          </a:prstGeom>
        </p:spPr>
        <p:txBody>
          <a:bodyPr wrap="square">
            <a:spAutoFit/>
          </a:bodyPr>
          <a:lstStyle/>
          <a:p>
            <a:pPr lvl="0">
              <a:lnSpc>
                <a:spcPct val="115000"/>
              </a:lnSpc>
              <a:spcAft>
                <a:spcPts val="1000"/>
              </a:spcAft>
            </a:pPr>
            <a:r>
              <a:rPr lang="en-US" sz="2800" dirty="0" smtClean="0">
                <a:solidFill>
                  <a:prstClr val="black"/>
                </a:solidFill>
                <a:latin typeface="Cambria" pitchFamily="18" charset="0"/>
                <a:ea typeface="Calibri"/>
                <a:cs typeface="Arial"/>
              </a:rPr>
              <a:t>3- </a:t>
            </a:r>
            <a:r>
              <a:rPr lang="en-US" sz="2800" b="1" dirty="0" smtClean="0">
                <a:solidFill>
                  <a:srgbClr val="002060"/>
                </a:solidFill>
                <a:latin typeface="Cambria" pitchFamily="18" charset="0"/>
                <a:ea typeface="Calibri"/>
                <a:cs typeface="Arial"/>
              </a:rPr>
              <a:t>Thyroid </a:t>
            </a:r>
            <a:r>
              <a:rPr lang="en-US" sz="2800" b="1" dirty="0">
                <a:solidFill>
                  <a:srgbClr val="002060"/>
                </a:solidFill>
                <a:latin typeface="Cambria" pitchFamily="18" charset="0"/>
                <a:ea typeface="Calibri"/>
                <a:cs typeface="Arial"/>
              </a:rPr>
              <a:t>hormone</a:t>
            </a:r>
            <a:r>
              <a:rPr lang="en-US" sz="2800" b="1" dirty="0">
                <a:solidFill>
                  <a:srgbClr val="FF0000"/>
                </a:solidFill>
                <a:latin typeface="Cambria" pitchFamily="18" charset="0"/>
                <a:ea typeface="Calibri"/>
                <a:cs typeface="Arial"/>
              </a:rPr>
              <a:t>, </a:t>
            </a:r>
            <a:r>
              <a:rPr lang="en-US" sz="2800" dirty="0">
                <a:solidFill>
                  <a:prstClr val="black"/>
                </a:solidFill>
                <a:latin typeface="Cambria" pitchFamily="18" charset="0"/>
                <a:ea typeface="Calibri"/>
                <a:cs typeface="Arial"/>
              </a:rPr>
              <a:t>produced by the thyroid gland, also increases metabolism and heat production, but over a much longer time period</a:t>
            </a:r>
            <a:r>
              <a:rPr lang="en-US" sz="2800" dirty="0" smtClean="0">
                <a:solidFill>
                  <a:prstClr val="black"/>
                </a:solidFill>
                <a:latin typeface="Cambria" pitchFamily="18" charset="0"/>
                <a:ea typeface="Calibri"/>
                <a:cs typeface="Arial"/>
              </a:rPr>
              <a:t>.</a:t>
            </a:r>
          </a:p>
          <a:p>
            <a:pPr lvl="0">
              <a:lnSpc>
                <a:spcPct val="115000"/>
              </a:lnSpc>
              <a:spcAft>
                <a:spcPts val="1000"/>
              </a:spcAft>
            </a:pPr>
            <a:endParaRPr lang="en-US" sz="2800" dirty="0" smtClean="0">
              <a:solidFill>
                <a:prstClr val="black"/>
              </a:solidFill>
              <a:latin typeface="Cambria" pitchFamily="18" charset="0"/>
              <a:ea typeface="Calibri"/>
              <a:cs typeface="Arial"/>
            </a:endParaRPr>
          </a:p>
          <a:p>
            <a:pPr>
              <a:lnSpc>
                <a:spcPct val="115000"/>
              </a:lnSpc>
              <a:spcAft>
                <a:spcPts val="1000"/>
              </a:spcAft>
            </a:pPr>
            <a:r>
              <a:rPr lang="en-US" sz="2800" dirty="0" smtClean="0">
                <a:solidFill>
                  <a:prstClr val="black"/>
                </a:solidFill>
                <a:latin typeface="Cambria" pitchFamily="18" charset="0"/>
                <a:ea typeface="Calibri"/>
                <a:cs typeface="Arial"/>
              </a:rPr>
              <a:t> 4- </a:t>
            </a:r>
            <a:r>
              <a:rPr lang="en-US" sz="2800" b="1" dirty="0" smtClean="0">
                <a:solidFill>
                  <a:srgbClr val="002060"/>
                </a:solidFill>
                <a:latin typeface="Cambria" pitchFamily="18" charset="0"/>
                <a:ea typeface="Calibri"/>
                <a:cs typeface="Arial"/>
              </a:rPr>
              <a:t>Shivering</a:t>
            </a:r>
            <a:r>
              <a:rPr lang="en-US" sz="2800" b="1" dirty="0">
                <a:solidFill>
                  <a:srgbClr val="002060"/>
                </a:solidFill>
                <a:latin typeface="Cambria" pitchFamily="18" charset="0"/>
                <a:ea typeface="Calibri"/>
                <a:cs typeface="Arial"/>
              </a:rPr>
              <a:t>,</a:t>
            </a:r>
            <a:r>
              <a:rPr lang="en-US" sz="2800" b="1" dirty="0">
                <a:solidFill>
                  <a:srgbClr val="FF0000"/>
                </a:solidFill>
                <a:latin typeface="Cambria" pitchFamily="18" charset="0"/>
                <a:ea typeface="Calibri"/>
                <a:cs typeface="Arial"/>
              </a:rPr>
              <a:t> </a:t>
            </a:r>
            <a:r>
              <a:rPr lang="en-US" sz="2800" dirty="0">
                <a:solidFill>
                  <a:prstClr val="black"/>
                </a:solidFill>
                <a:latin typeface="Cambria" pitchFamily="18" charset="0"/>
                <a:ea typeface="Calibri"/>
                <a:cs typeface="Arial"/>
              </a:rPr>
              <a:t>a response that increases the production of heat, is initiated by the hypothalamus and results in muscle tremors, causing the production of heat. In addition, the contraction of </a:t>
            </a:r>
            <a:r>
              <a:rPr lang="en-US" sz="2800" dirty="0" err="1">
                <a:solidFill>
                  <a:prstClr val="black"/>
                </a:solidFill>
                <a:latin typeface="Cambria" pitchFamily="18" charset="0"/>
                <a:ea typeface="Calibri"/>
                <a:cs typeface="Arial"/>
              </a:rPr>
              <a:t>pilomotor</a:t>
            </a:r>
            <a:r>
              <a:rPr lang="en-US" sz="2800" dirty="0">
                <a:solidFill>
                  <a:prstClr val="black"/>
                </a:solidFill>
                <a:latin typeface="Cambria" pitchFamily="18" charset="0"/>
                <a:ea typeface="Calibri"/>
                <a:cs typeface="Arial"/>
              </a:rPr>
              <a:t> muscles of the skin, as occurs with shivering, causes </a:t>
            </a:r>
            <a:r>
              <a:rPr lang="en-US" sz="2800" dirty="0" err="1">
                <a:solidFill>
                  <a:prstClr val="black"/>
                </a:solidFill>
                <a:latin typeface="Cambria" pitchFamily="18" charset="0"/>
                <a:ea typeface="Calibri"/>
                <a:cs typeface="Arial"/>
              </a:rPr>
              <a:t>piloerection</a:t>
            </a:r>
            <a:r>
              <a:rPr lang="en-US" sz="2800" dirty="0">
                <a:solidFill>
                  <a:prstClr val="black"/>
                </a:solidFill>
                <a:latin typeface="Cambria" pitchFamily="18" charset="0"/>
                <a:ea typeface="Calibri"/>
                <a:cs typeface="Arial"/>
              </a:rPr>
              <a:t>, or “goose bumps,” and reduces the surface area of skin available for heat loss</a:t>
            </a:r>
            <a:r>
              <a:rPr lang="en-US" sz="2800" dirty="0" smtClean="0">
                <a:solidFill>
                  <a:prstClr val="black"/>
                </a:solidFill>
                <a:latin typeface="Cambria" pitchFamily="18" charset="0"/>
                <a:ea typeface="Calibri"/>
                <a:cs typeface="Arial"/>
              </a:rPr>
              <a:t>.</a:t>
            </a:r>
          </a:p>
          <a:p>
            <a:pPr>
              <a:lnSpc>
                <a:spcPct val="115000"/>
              </a:lnSpc>
              <a:spcAft>
                <a:spcPts val="1000"/>
              </a:spcAft>
            </a:pPr>
            <a:endParaRPr lang="en-US" sz="2800" dirty="0" smtClean="0">
              <a:solidFill>
                <a:prstClr val="black"/>
              </a:solidFill>
              <a:latin typeface="Cambria" pitchFamily="18" charset="0"/>
              <a:ea typeface="Calibri"/>
              <a:cs typeface="Arial"/>
            </a:endParaRPr>
          </a:p>
          <a:p>
            <a:pPr lvl="0">
              <a:lnSpc>
                <a:spcPct val="115000"/>
              </a:lnSpc>
              <a:spcAft>
                <a:spcPts val="1000"/>
              </a:spcAft>
            </a:pPr>
            <a:r>
              <a:rPr lang="en-US" sz="2800" dirty="0" smtClean="0">
                <a:solidFill>
                  <a:prstClr val="black"/>
                </a:solidFill>
                <a:latin typeface="Cambria" pitchFamily="18" charset="0"/>
                <a:ea typeface="Calibri"/>
                <a:cs typeface="Arial"/>
              </a:rPr>
              <a:t>5- </a:t>
            </a:r>
            <a:r>
              <a:rPr lang="en-US" sz="2800" b="1" dirty="0" smtClean="0">
                <a:solidFill>
                  <a:srgbClr val="002060"/>
                </a:solidFill>
                <a:latin typeface="Cambria" pitchFamily="18" charset="0"/>
                <a:ea typeface="Calibri"/>
                <a:cs typeface="Arial"/>
              </a:rPr>
              <a:t>Physical </a:t>
            </a:r>
            <a:r>
              <a:rPr lang="en-US" sz="2800" b="1" dirty="0">
                <a:solidFill>
                  <a:srgbClr val="002060"/>
                </a:solidFill>
                <a:latin typeface="Cambria" pitchFamily="18" charset="0"/>
                <a:ea typeface="Calibri"/>
                <a:cs typeface="Arial"/>
              </a:rPr>
              <a:t>exertion </a:t>
            </a:r>
            <a:r>
              <a:rPr lang="en-US" sz="2800" dirty="0">
                <a:solidFill>
                  <a:prstClr val="black"/>
                </a:solidFill>
                <a:latin typeface="Cambria" pitchFamily="18" charset="0"/>
                <a:ea typeface="Calibri"/>
                <a:cs typeface="Arial"/>
              </a:rPr>
              <a:t>increases heat production through muscle movements</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03411" y="292501"/>
            <a:ext cx="11295529" cy="2344231"/>
          </a:xfrm>
          <a:prstGeom prst="rect">
            <a:avLst/>
          </a:prstGeom>
        </p:spPr>
        <p:txBody>
          <a:bodyPr wrap="square">
            <a:spAutoFit/>
          </a:bodyPr>
          <a:lstStyle/>
          <a:p>
            <a:pPr algn="ctr">
              <a:lnSpc>
                <a:spcPct val="115000"/>
              </a:lnSpc>
              <a:spcAft>
                <a:spcPts val="1000"/>
              </a:spcAft>
            </a:pPr>
            <a:r>
              <a:rPr lang="en-US" sz="3600" b="1" u="sng" dirty="0">
                <a:solidFill>
                  <a:srgbClr val="FF0000"/>
                </a:solidFill>
                <a:latin typeface="Cambria" pitchFamily="18" charset="0"/>
                <a:ea typeface="Calibri"/>
                <a:cs typeface="Arial"/>
              </a:rPr>
              <a:t>Heat Loss</a:t>
            </a:r>
          </a:p>
          <a:p>
            <a:pPr>
              <a:lnSpc>
                <a:spcPct val="115000"/>
              </a:lnSpc>
              <a:spcAft>
                <a:spcPts val="1000"/>
              </a:spcAft>
            </a:pPr>
            <a:r>
              <a:rPr lang="en-US" sz="2400" dirty="0">
                <a:latin typeface="Cambria" pitchFamily="18" charset="0"/>
                <a:ea typeface="Calibri"/>
                <a:cs typeface="Arial"/>
              </a:rPr>
              <a:t> </a:t>
            </a:r>
            <a:r>
              <a:rPr lang="en-US" sz="2800" dirty="0" smtClean="0">
                <a:latin typeface="Cambria" pitchFamily="18" charset="0"/>
                <a:ea typeface="Calibri"/>
                <a:cs typeface="Arial"/>
              </a:rPr>
              <a:t>1- </a:t>
            </a:r>
            <a:r>
              <a:rPr lang="en-US" sz="2800" b="1" dirty="0" smtClean="0">
                <a:solidFill>
                  <a:srgbClr val="FF0000"/>
                </a:solidFill>
                <a:latin typeface="Cambria" pitchFamily="18" charset="0"/>
                <a:ea typeface="Calibri"/>
                <a:cs typeface="Arial"/>
              </a:rPr>
              <a:t>The </a:t>
            </a:r>
            <a:r>
              <a:rPr lang="en-US" sz="2800" b="1" dirty="0">
                <a:solidFill>
                  <a:srgbClr val="FF0000"/>
                </a:solidFill>
                <a:latin typeface="Cambria" pitchFamily="18" charset="0"/>
                <a:ea typeface="Calibri"/>
                <a:cs typeface="Arial"/>
              </a:rPr>
              <a:t>skin </a:t>
            </a:r>
            <a:r>
              <a:rPr lang="en-US" sz="2800" dirty="0">
                <a:latin typeface="Cambria" pitchFamily="18" charset="0"/>
                <a:ea typeface="Calibri"/>
                <a:cs typeface="Arial"/>
              </a:rPr>
              <a:t>is the primary site of heat loss. The circulating blood brings heat to the skin’s surface, where small connections between the arterioles and the </a:t>
            </a:r>
            <a:r>
              <a:rPr lang="en-US" sz="2800" dirty="0" err="1">
                <a:latin typeface="Cambria" pitchFamily="18" charset="0"/>
                <a:ea typeface="Calibri"/>
                <a:cs typeface="Arial"/>
              </a:rPr>
              <a:t>venules</a:t>
            </a:r>
            <a:r>
              <a:rPr lang="en-US" sz="2800" dirty="0">
                <a:latin typeface="Cambria" pitchFamily="18" charset="0"/>
                <a:ea typeface="Calibri"/>
                <a:cs typeface="Arial"/>
              </a:rPr>
              <a:t> lie directly below the skin surface</a:t>
            </a:r>
            <a:r>
              <a:rPr lang="en-US" sz="2800" dirty="0" smtClean="0">
                <a:latin typeface="Cambria" pitchFamily="18" charset="0"/>
                <a:ea typeface="Calibri"/>
                <a:cs typeface="Arial"/>
              </a:rPr>
              <a:t>. </a:t>
            </a:r>
          </a:p>
        </p:txBody>
      </p:sp>
      <p:sp>
        <p:nvSpPr>
          <p:cNvPr id="5" name="Rectangle 4"/>
          <p:cNvSpPr/>
          <p:nvPr/>
        </p:nvSpPr>
        <p:spPr>
          <a:xfrm>
            <a:off x="354104" y="2703313"/>
            <a:ext cx="11416057" cy="2554545"/>
          </a:xfrm>
          <a:prstGeom prst="rect">
            <a:avLst/>
          </a:prstGeom>
        </p:spPr>
        <p:txBody>
          <a:bodyPr wrap="square">
            <a:spAutoFit/>
          </a:bodyPr>
          <a:lstStyle/>
          <a:p>
            <a:r>
              <a:rPr lang="en-US" sz="3200" dirty="0">
                <a:cs typeface="+mj-cs"/>
              </a:rPr>
              <a:t>2- </a:t>
            </a:r>
            <a:r>
              <a:rPr lang="en-US" sz="3200" b="1" dirty="0" smtClean="0">
                <a:solidFill>
                  <a:srgbClr val="FF0000"/>
                </a:solidFill>
                <a:cs typeface="+mj-cs"/>
              </a:rPr>
              <a:t>Physical </a:t>
            </a:r>
            <a:r>
              <a:rPr lang="en-US" sz="3200" b="1" dirty="0">
                <a:solidFill>
                  <a:srgbClr val="FF0000"/>
                </a:solidFill>
                <a:cs typeface="+mj-cs"/>
              </a:rPr>
              <a:t>processes </a:t>
            </a:r>
            <a:r>
              <a:rPr lang="en-US" sz="3200" dirty="0">
                <a:cs typeface="+mj-cs"/>
              </a:rPr>
              <a:t>of radiation, convection, evaporation, and conduction. </a:t>
            </a:r>
          </a:p>
          <a:p>
            <a:endParaRPr lang="en-US" sz="3200" dirty="0">
              <a:cs typeface="+mj-cs"/>
            </a:endParaRPr>
          </a:p>
          <a:p>
            <a:r>
              <a:rPr lang="en-US" sz="3200" dirty="0">
                <a:cs typeface="+mj-cs"/>
              </a:rPr>
              <a:t>3- </a:t>
            </a:r>
            <a:r>
              <a:rPr lang="en-US" sz="3200" b="1" dirty="0" smtClean="0">
                <a:solidFill>
                  <a:srgbClr val="FF0000"/>
                </a:solidFill>
                <a:cs typeface="+mj-cs"/>
              </a:rPr>
              <a:t>Evaporation </a:t>
            </a:r>
            <a:r>
              <a:rPr lang="en-US" sz="3200" b="1" dirty="0">
                <a:solidFill>
                  <a:srgbClr val="FF0000"/>
                </a:solidFill>
                <a:cs typeface="+mj-cs"/>
              </a:rPr>
              <a:t>of sweat</a:t>
            </a:r>
            <a:r>
              <a:rPr lang="en-US" sz="3200" dirty="0">
                <a:cs typeface="+mj-cs"/>
              </a:rPr>
              <a:t>, through warming and humidifying of inspired air, and through elimination of urine and feces</a:t>
            </a:r>
            <a:r>
              <a:rPr lang="en-US" dirty="0">
                <a:cs typeface="+mj-cs"/>
              </a:rPr>
              <a:t>. </a:t>
            </a:r>
          </a:p>
        </p:txBody>
      </p:sp>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2" y="733667"/>
            <a:ext cx="9814593" cy="1569660"/>
          </a:xfrm>
          <a:prstGeom prst="rect">
            <a:avLst/>
          </a:prstGeom>
        </p:spPr>
        <p:txBody>
          <a:bodyPr wrap="square">
            <a:spAutoFit/>
          </a:bodyPr>
          <a:lstStyle/>
          <a:p>
            <a:r>
              <a:rPr lang="en-US" sz="3200" b="1" u="sng" dirty="0" smtClean="0">
                <a:solidFill>
                  <a:srgbClr val="FF0000"/>
                </a:solidFill>
                <a:latin typeface="Cambria" pitchFamily="18" charset="0"/>
                <a:ea typeface="Calibri"/>
                <a:cs typeface="Arial"/>
              </a:rPr>
              <a:t>Conduction</a:t>
            </a:r>
            <a:r>
              <a:rPr lang="en-US" sz="3200" dirty="0" smtClean="0">
                <a:latin typeface="Cambria" pitchFamily="18" charset="0"/>
                <a:ea typeface="Calibri"/>
                <a:cs typeface="Arial"/>
              </a:rPr>
              <a:t>: the </a:t>
            </a:r>
            <a:r>
              <a:rPr lang="en-US" sz="3200" dirty="0">
                <a:latin typeface="Cambria" pitchFamily="18" charset="0"/>
                <a:ea typeface="Calibri"/>
                <a:cs typeface="Arial"/>
              </a:rPr>
              <a:t>transfer of energy from matter to adjacent matter by direct contact, without intermixing or flow of any </a:t>
            </a:r>
            <a:r>
              <a:rPr lang="en-US" sz="3200" dirty="0" smtClean="0">
                <a:latin typeface="Cambria" pitchFamily="18" charset="0"/>
                <a:ea typeface="Calibri"/>
                <a:cs typeface="Arial"/>
              </a:rPr>
              <a:t>material.</a:t>
            </a:r>
            <a:endParaRPr lang="ar-IQ" sz="3200" dirty="0">
              <a:latin typeface="Cambria" pitchFamily="18"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6068" y="2549345"/>
            <a:ext cx="6952130" cy="3644153"/>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25288" y="476212"/>
            <a:ext cx="9789458" cy="2062103"/>
          </a:xfrm>
          <a:prstGeom prst="rect">
            <a:avLst/>
          </a:prstGeom>
        </p:spPr>
        <p:txBody>
          <a:bodyPr wrap="square">
            <a:spAutoFit/>
          </a:bodyPr>
          <a:lstStyle/>
          <a:p>
            <a:r>
              <a:rPr lang="en-US" sz="3200" b="1" u="sng" dirty="0" smtClean="0">
                <a:solidFill>
                  <a:srgbClr val="FF0000"/>
                </a:solidFill>
                <a:latin typeface="Cambria" pitchFamily="18" charset="0"/>
                <a:ea typeface="Calibri"/>
                <a:cs typeface="Arial"/>
              </a:rPr>
              <a:t>Convection</a:t>
            </a:r>
            <a:r>
              <a:rPr lang="en-US" sz="3200" dirty="0" smtClean="0">
                <a:solidFill>
                  <a:srgbClr val="FF0000"/>
                </a:solidFill>
                <a:latin typeface="Cambria" pitchFamily="18" charset="0"/>
                <a:ea typeface="Calibri"/>
                <a:cs typeface="Arial"/>
              </a:rPr>
              <a:t>:  </a:t>
            </a:r>
            <a:r>
              <a:rPr lang="en-US" sz="3200" dirty="0">
                <a:latin typeface="Cambria" pitchFamily="18" charset="0"/>
                <a:ea typeface="Calibri"/>
                <a:cs typeface="Arial"/>
              </a:rPr>
              <a:t>the transfer of energy by the bulk mixing of clumps of material. In natural convection it is the difference in density of hot and cold fluid which causes the mixing. </a:t>
            </a:r>
            <a:endParaRPr lang="ar-IQ" sz="3200" dirty="0">
              <a:latin typeface="Cambria" pitchFamily="18"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3952" y="2653156"/>
            <a:ext cx="6952129" cy="3458791"/>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231848" y="320220"/>
            <a:ext cx="9654988" cy="1743041"/>
          </a:xfrm>
          <a:prstGeom prst="rect">
            <a:avLst/>
          </a:prstGeom>
        </p:spPr>
        <p:txBody>
          <a:bodyPr wrap="square">
            <a:spAutoFit/>
          </a:bodyPr>
          <a:lstStyle/>
          <a:p>
            <a:pPr indent="457200">
              <a:lnSpc>
                <a:spcPct val="115000"/>
              </a:lnSpc>
              <a:spcAft>
                <a:spcPts val="1000"/>
              </a:spcAft>
            </a:pPr>
            <a:r>
              <a:rPr lang="en-US" sz="3200" b="1" u="sng" dirty="0">
                <a:solidFill>
                  <a:srgbClr val="FF0000"/>
                </a:solidFill>
                <a:latin typeface="Cambria" pitchFamily="18" charset="0"/>
                <a:ea typeface="Calibri"/>
                <a:cs typeface="Arial"/>
              </a:rPr>
              <a:t>R</a:t>
            </a:r>
            <a:r>
              <a:rPr lang="en-US" sz="3200" b="1" u="sng" dirty="0" smtClean="0">
                <a:solidFill>
                  <a:srgbClr val="FF0000"/>
                </a:solidFill>
                <a:latin typeface="Cambria" pitchFamily="18" charset="0"/>
                <a:ea typeface="Calibri"/>
                <a:cs typeface="Arial"/>
              </a:rPr>
              <a:t>adiation</a:t>
            </a:r>
            <a:r>
              <a:rPr lang="en-US" sz="3200" dirty="0" smtClean="0">
                <a:solidFill>
                  <a:srgbClr val="FF0000"/>
                </a:solidFill>
                <a:latin typeface="Cambria" pitchFamily="18" charset="0"/>
                <a:ea typeface="Calibri"/>
                <a:cs typeface="Arial"/>
              </a:rPr>
              <a:t> </a:t>
            </a:r>
            <a:r>
              <a:rPr lang="en-US" sz="3200" dirty="0">
                <a:latin typeface="Cambria" pitchFamily="18" charset="0"/>
                <a:ea typeface="Calibri"/>
                <a:cs typeface="Arial"/>
              </a:rPr>
              <a:t>such as light, infrared, ultraviolet and radio waves which emanate from a hot body and are absorbed by a cooler body.</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158" y="2628901"/>
            <a:ext cx="7664824" cy="3531308"/>
          </a:xfrm>
          <a:prstGeom prst="rect">
            <a:avLst/>
          </a:prstGeom>
        </p:spPr>
      </p:pic>
    </p:spTree>
    <p:extLst>
      <p:ext uri="{BB962C8B-B14F-4D97-AF65-F5344CB8AC3E}">
        <p14:creationId xmlns:p14="http://schemas.microsoft.com/office/powerpoint/2010/main" val="296710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2160</TotalTime>
  <Words>2203</Words>
  <Application>Microsoft Office PowerPoint</Application>
  <PresentationFormat>Widescreen</PresentationFormat>
  <Paragraphs>207</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Maher</cp:lastModifiedBy>
  <cp:revision>186</cp:revision>
  <cp:lastPrinted>2020-10-04T08:00:53Z</cp:lastPrinted>
  <dcterms:created xsi:type="dcterms:W3CDTF">2019-08-09T19:43:06Z</dcterms:created>
  <dcterms:modified xsi:type="dcterms:W3CDTF">2022-12-14T09:12:04Z</dcterms:modified>
</cp:coreProperties>
</file>